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71" r:id="rId3"/>
  </p:sldMasterIdLst>
  <p:notesMasterIdLst>
    <p:notesMasterId r:id="rId53"/>
  </p:notesMasterIdLst>
  <p:handoutMasterIdLst>
    <p:handoutMasterId r:id="rId54"/>
  </p:handoutMasterIdLst>
  <p:sldIdLst>
    <p:sldId id="585" r:id="rId4"/>
    <p:sldId id="995" r:id="rId5"/>
    <p:sldId id="946" r:id="rId6"/>
    <p:sldId id="856" r:id="rId7"/>
    <p:sldId id="944" r:id="rId8"/>
    <p:sldId id="858" r:id="rId9"/>
    <p:sldId id="945" r:id="rId10"/>
    <p:sldId id="947" r:id="rId11"/>
    <p:sldId id="949" r:id="rId12"/>
    <p:sldId id="950" r:id="rId13"/>
    <p:sldId id="952" r:id="rId14"/>
    <p:sldId id="994" r:id="rId15"/>
    <p:sldId id="818" r:id="rId16"/>
    <p:sldId id="819" r:id="rId17"/>
    <p:sldId id="820" r:id="rId18"/>
    <p:sldId id="953" r:id="rId19"/>
    <p:sldId id="822" r:id="rId20"/>
    <p:sldId id="823" r:id="rId21"/>
    <p:sldId id="954" r:id="rId22"/>
    <p:sldId id="825" r:id="rId23"/>
    <p:sldId id="955" r:id="rId24"/>
    <p:sldId id="826" r:id="rId25"/>
    <p:sldId id="957" r:id="rId26"/>
    <p:sldId id="828" r:id="rId27"/>
    <p:sldId id="829" r:id="rId28"/>
    <p:sldId id="993" r:id="rId29"/>
    <p:sldId id="938" r:id="rId30"/>
    <p:sldId id="958" r:id="rId31"/>
    <p:sldId id="996" r:id="rId32"/>
    <p:sldId id="987" r:id="rId33"/>
    <p:sldId id="911" r:id="rId34"/>
    <p:sldId id="912" r:id="rId35"/>
    <p:sldId id="988" r:id="rId36"/>
    <p:sldId id="914" r:id="rId37"/>
    <p:sldId id="916" r:id="rId38"/>
    <p:sldId id="917" r:id="rId39"/>
    <p:sldId id="922" r:id="rId40"/>
    <p:sldId id="990" r:id="rId41"/>
    <p:sldId id="991" r:id="rId42"/>
    <p:sldId id="928" r:id="rId43"/>
    <p:sldId id="997" r:id="rId44"/>
    <p:sldId id="923" r:id="rId45"/>
    <p:sldId id="924" r:id="rId46"/>
    <p:sldId id="998" r:id="rId47"/>
    <p:sldId id="999" r:id="rId48"/>
    <p:sldId id="926" r:id="rId49"/>
    <p:sldId id="930" r:id="rId50"/>
    <p:sldId id="931" r:id="rId51"/>
    <p:sldId id="264" r:id="rId52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FFFFFF"/>
    <a:srgbClr val="9BBB59"/>
    <a:srgbClr val="1E1E1E"/>
    <a:srgbClr val="C0504D"/>
    <a:srgbClr val="252526"/>
    <a:srgbClr val="F79646"/>
    <a:srgbClr val="FCFCFC"/>
    <a:srgbClr val="4BACC6"/>
    <a:srgbClr val="59B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F8AE4-3348-403E-9D39-5AB5D02406A9}" v="541" dt="2022-11-10T06:51:35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7" autoAdjust="0"/>
    <p:restoredTop sz="94737" autoAdjust="0"/>
  </p:normalViewPr>
  <p:slideViewPr>
    <p:cSldViewPr snapToGrid="0">
      <p:cViewPr varScale="1">
        <p:scale>
          <a:sx n="94" d="100"/>
          <a:sy n="94" d="100"/>
        </p:scale>
        <p:origin x="54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鹏 蒋" userId="5d4553c9846da00e" providerId="LiveId" clId="{4A8F8AE4-3348-403E-9D39-5AB5D02406A9}"/>
    <pc:docChg chg="undo redo custSel addSld delSld modSld modSection">
      <pc:chgData name="鹏 蒋" userId="5d4553c9846da00e" providerId="LiveId" clId="{4A8F8AE4-3348-403E-9D39-5AB5D02406A9}" dt="2022-11-10T06:51:35.172" v="816" actId="20577"/>
      <pc:docMkLst>
        <pc:docMk/>
      </pc:docMkLst>
      <pc:sldChg chg="modSp mod">
        <pc:chgData name="鹏 蒋" userId="5d4553c9846da00e" providerId="LiveId" clId="{4A8F8AE4-3348-403E-9D39-5AB5D02406A9}" dt="2022-11-10T01:53:28.099" v="4" actId="20577"/>
        <pc:sldMkLst>
          <pc:docMk/>
          <pc:sldMk cId="0" sldId="585"/>
        </pc:sldMkLst>
        <pc:spChg chg="mod">
          <ac:chgData name="鹏 蒋" userId="5d4553c9846da00e" providerId="LiveId" clId="{4A8F8AE4-3348-403E-9D39-5AB5D02406A9}" dt="2022-11-10T01:53:28.099" v="4" actId="20577"/>
          <ac:spMkLst>
            <pc:docMk/>
            <pc:sldMk cId="0" sldId="585"/>
            <ac:spMk id="2" creationId="{00000000-0000-0000-0000-000000000000}"/>
          </ac:spMkLst>
        </pc:spChg>
      </pc:sldChg>
      <pc:sldChg chg="addSp delSp modSp mod addAnim delAnim modAnim">
        <pc:chgData name="鹏 蒋" userId="5d4553c9846da00e" providerId="LiveId" clId="{4A8F8AE4-3348-403E-9D39-5AB5D02406A9}" dt="2022-11-10T06:50:42.436" v="811" actId="1076"/>
        <pc:sldMkLst>
          <pc:docMk/>
          <pc:sldMk cId="2681317697" sldId="1109"/>
        </pc:sldMkLst>
        <pc:spChg chg="mod">
          <ac:chgData name="鹏 蒋" userId="5d4553c9846da00e" providerId="LiveId" clId="{4A8F8AE4-3348-403E-9D39-5AB5D02406A9}" dt="2022-11-10T06:49:05.272" v="793" actId="20577"/>
          <ac:spMkLst>
            <pc:docMk/>
            <pc:sldMk cId="2681317697" sldId="1109"/>
            <ac:spMk id="6" creationId="{00000000-0000-0000-0000-000000000000}"/>
          </ac:spMkLst>
        </pc:spChg>
        <pc:spChg chg="add mod">
          <ac:chgData name="鹏 蒋" userId="5d4553c9846da00e" providerId="LiveId" clId="{4A8F8AE4-3348-403E-9D39-5AB5D02406A9}" dt="2022-11-10T06:37:12.781" v="577" actId="1076"/>
          <ac:spMkLst>
            <pc:docMk/>
            <pc:sldMk cId="2681317697" sldId="1109"/>
            <ac:spMk id="11" creationId="{D934844C-F8B6-710D-DA4F-4EFE30791F48}"/>
          </ac:spMkLst>
        </pc:spChg>
        <pc:picChg chg="add mod">
          <ac:chgData name="鹏 蒋" userId="5d4553c9846da00e" providerId="LiveId" clId="{4A8F8AE4-3348-403E-9D39-5AB5D02406A9}" dt="2022-11-10T06:50:40.431" v="810" actId="1076"/>
          <ac:picMkLst>
            <pc:docMk/>
            <pc:sldMk cId="2681317697" sldId="1109"/>
            <ac:picMk id="3" creationId="{E6DEE0D3-3368-D90C-08E0-57B8D6CD8C80}"/>
          </ac:picMkLst>
        </pc:picChg>
        <pc:picChg chg="del">
          <ac:chgData name="鹏 蒋" userId="5d4553c9846da00e" providerId="LiveId" clId="{4A8F8AE4-3348-403E-9D39-5AB5D02406A9}" dt="2022-11-10T01:58:57.388" v="68" actId="478"/>
          <ac:picMkLst>
            <pc:docMk/>
            <pc:sldMk cId="2681317697" sldId="1109"/>
            <ac:picMk id="4" creationId="{00000000-0000-0000-0000-000000000000}"/>
          </ac:picMkLst>
        </pc:picChg>
        <pc:picChg chg="del">
          <ac:chgData name="鹏 蒋" userId="5d4553c9846da00e" providerId="LiveId" clId="{4A8F8AE4-3348-403E-9D39-5AB5D02406A9}" dt="2022-11-10T01:58:57.009" v="67" actId="478"/>
          <ac:picMkLst>
            <pc:docMk/>
            <pc:sldMk cId="2681317697" sldId="1109"/>
            <ac:picMk id="7" creationId="{00000000-0000-0000-0000-000000000000}"/>
          </ac:picMkLst>
        </pc:picChg>
        <pc:picChg chg="add mod">
          <ac:chgData name="鹏 蒋" userId="5d4553c9846da00e" providerId="LiveId" clId="{4A8F8AE4-3348-403E-9D39-5AB5D02406A9}" dt="2022-11-10T06:50:42.436" v="811" actId="1076"/>
          <ac:picMkLst>
            <pc:docMk/>
            <pc:sldMk cId="2681317697" sldId="1109"/>
            <ac:picMk id="10" creationId="{A159DD4E-9C39-73D6-22B6-0F48B70ECEAA}"/>
          </ac:picMkLst>
        </pc:picChg>
        <pc:picChg chg="del">
          <ac:chgData name="鹏 蒋" userId="5d4553c9846da00e" providerId="LiveId" clId="{4A8F8AE4-3348-403E-9D39-5AB5D02406A9}" dt="2022-11-10T01:58:58.377" v="70" actId="478"/>
          <ac:picMkLst>
            <pc:docMk/>
            <pc:sldMk cId="2681317697" sldId="1109"/>
            <ac:picMk id="12" creationId="{00000000-0000-0000-0000-000000000000}"/>
          </ac:picMkLst>
        </pc:picChg>
        <pc:cxnChg chg="del">
          <ac:chgData name="鹏 蒋" userId="5d4553c9846da00e" providerId="LiveId" clId="{4A8F8AE4-3348-403E-9D39-5AB5D02406A9}" dt="2022-11-10T01:58:58.053" v="69" actId="478"/>
          <ac:cxnSpMkLst>
            <pc:docMk/>
            <pc:sldMk cId="2681317697" sldId="1109"/>
            <ac:cxnSpMk id="9" creationId="{00000000-0000-0000-0000-000000000000}"/>
          </ac:cxnSpMkLst>
        </pc:cxnChg>
      </pc:sldChg>
      <pc:sldChg chg="addSp delSp modSp add mod addAnim delAnim modAnim">
        <pc:chgData name="鹏 蒋" userId="5d4553c9846da00e" providerId="LiveId" clId="{4A8F8AE4-3348-403E-9D39-5AB5D02406A9}" dt="2022-11-10T06:51:35.172" v="816" actId="20577"/>
        <pc:sldMkLst>
          <pc:docMk/>
          <pc:sldMk cId="3671959199" sldId="1110"/>
        </pc:sldMkLst>
        <pc:spChg chg="mod">
          <ac:chgData name="鹏 蒋" userId="5d4553c9846da00e" providerId="LiveId" clId="{4A8F8AE4-3348-403E-9D39-5AB5D02406A9}" dt="2022-11-10T06:51:35.172" v="816" actId="20577"/>
          <ac:spMkLst>
            <pc:docMk/>
            <pc:sldMk cId="3671959199" sldId="1110"/>
            <ac:spMk id="6" creationId="{00000000-0000-0000-0000-000000000000}"/>
          </ac:spMkLst>
        </pc:spChg>
        <pc:spChg chg="del mod">
          <ac:chgData name="鹏 蒋" userId="5d4553c9846da00e" providerId="LiveId" clId="{4A8F8AE4-3348-403E-9D39-5AB5D02406A9}" dt="2022-11-10T03:26:22.072" v="291" actId="478"/>
          <ac:spMkLst>
            <pc:docMk/>
            <pc:sldMk cId="3671959199" sldId="1110"/>
            <ac:spMk id="11" creationId="{D934844C-F8B6-710D-DA4F-4EFE30791F48}"/>
          </ac:spMkLst>
        </pc:spChg>
        <pc:spChg chg="add mod">
          <ac:chgData name="鹏 蒋" userId="5d4553c9846da00e" providerId="LiveId" clId="{4A8F8AE4-3348-403E-9D39-5AB5D02406A9}" dt="2022-11-10T06:49:35.848" v="804"/>
          <ac:spMkLst>
            <pc:docMk/>
            <pc:sldMk cId="3671959199" sldId="1110"/>
            <ac:spMk id="42" creationId="{80A8FEB3-1BA8-E89E-259A-3FF6B424E24D}"/>
          </ac:spMkLst>
        </pc:spChg>
        <pc:picChg chg="del">
          <ac:chgData name="鹏 蒋" userId="5d4553c9846da00e" providerId="LiveId" clId="{4A8F8AE4-3348-403E-9D39-5AB5D02406A9}" dt="2022-11-10T03:26:22.072" v="291" actId="478"/>
          <ac:picMkLst>
            <pc:docMk/>
            <pc:sldMk cId="3671959199" sldId="1110"/>
            <ac:picMk id="3" creationId="{E6DEE0D3-3368-D90C-08E0-57B8D6CD8C80}"/>
          </ac:picMkLst>
        </pc:picChg>
        <pc:picChg chg="add mod">
          <ac:chgData name="鹏 蒋" userId="5d4553c9846da00e" providerId="LiveId" clId="{4A8F8AE4-3348-403E-9D39-5AB5D02406A9}" dt="2022-11-10T06:51:05.634" v="812" actId="1076"/>
          <ac:picMkLst>
            <pc:docMk/>
            <pc:sldMk cId="3671959199" sldId="1110"/>
            <ac:picMk id="4" creationId="{93BCED1E-46A2-E11C-2169-6893395B66AC}"/>
          </ac:picMkLst>
        </pc:picChg>
        <pc:picChg chg="add del mod">
          <ac:chgData name="鹏 蒋" userId="5d4553c9846da00e" providerId="LiveId" clId="{4A8F8AE4-3348-403E-9D39-5AB5D02406A9}" dt="2022-11-10T03:33:39.375" v="324" actId="22"/>
          <ac:picMkLst>
            <pc:docMk/>
            <pc:sldMk cId="3671959199" sldId="1110"/>
            <ac:picMk id="8" creationId="{4EDB8DED-1A45-90DD-081F-10E4E48D2861}"/>
          </ac:picMkLst>
        </pc:picChg>
        <pc:picChg chg="del">
          <ac:chgData name="鹏 蒋" userId="5d4553c9846da00e" providerId="LiveId" clId="{4A8F8AE4-3348-403E-9D39-5AB5D02406A9}" dt="2022-11-10T03:26:22.072" v="291" actId="478"/>
          <ac:picMkLst>
            <pc:docMk/>
            <pc:sldMk cId="3671959199" sldId="1110"/>
            <ac:picMk id="10" creationId="{A159DD4E-9C39-73D6-22B6-0F48B70ECEAA}"/>
          </ac:picMkLst>
        </pc:picChg>
        <pc:picChg chg="add mod">
          <ac:chgData name="鹏 蒋" userId="5d4553c9846da00e" providerId="LiveId" clId="{4A8F8AE4-3348-403E-9D39-5AB5D02406A9}" dt="2022-11-10T06:51:09.616" v="813" actId="1076"/>
          <ac:picMkLst>
            <pc:docMk/>
            <pc:sldMk cId="3671959199" sldId="1110"/>
            <ac:picMk id="12" creationId="{8C0C1854-7D8C-3C28-6896-9B3141D2CE69}"/>
          </ac:picMkLst>
        </pc:picChg>
        <pc:picChg chg="add del mod">
          <ac:chgData name="鹏 蒋" userId="5d4553c9846da00e" providerId="LiveId" clId="{4A8F8AE4-3348-403E-9D39-5AB5D02406A9}" dt="2022-11-10T03:34:13.887" v="332" actId="478"/>
          <ac:picMkLst>
            <pc:docMk/>
            <pc:sldMk cId="3671959199" sldId="1110"/>
            <ac:picMk id="14" creationId="{FE9AFD3E-276B-9F46-0A8D-9E3FE890F3A3}"/>
          </ac:picMkLst>
        </pc:picChg>
        <pc:picChg chg="add del mod">
          <ac:chgData name="鹏 蒋" userId="5d4553c9846da00e" providerId="LiveId" clId="{4A8F8AE4-3348-403E-9D39-5AB5D02406A9}" dt="2022-11-10T04:11:19.145" v="558" actId="478"/>
          <ac:picMkLst>
            <pc:docMk/>
            <pc:sldMk cId="3671959199" sldId="1110"/>
            <ac:picMk id="16" creationId="{F77E5763-4633-1EED-587E-717EA33665A9}"/>
          </ac:picMkLst>
        </pc:picChg>
        <pc:picChg chg="add del mod">
          <ac:chgData name="鹏 蒋" userId="5d4553c9846da00e" providerId="LiveId" clId="{4A8F8AE4-3348-403E-9D39-5AB5D02406A9}" dt="2022-11-10T04:11:29.095" v="565" actId="478"/>
          <ac:picMkLst>
            <pc:docMk/>
            <pc:sldMk cId="3671959199" sldId="1110"/>
            <ac:picMk id="18" creationId="{F7D7D61D-8016-E11C-ADCB-166617762E5D}"/>
          </ac:picMkLst>
        </pc:picChg>
        <pc:picChg chg="add del mod">
          <ac:chgData name="鹏 蒋" userId="5d4553c9846da00e" providerId="LiveId" clId="{4A8F8AE4-3348-403E-9D39-5AB5D02406A9}" dt="2022-11-10T03:35:41.606" v="339" actId="478"/>
          <ac:picMkLst>
            <pc:docMk/>
            <pc:sldMk cId="3671959199" sldId="1110"/>
            <ac:picMk id="20" creationId="{94E37743-0E88-D5F8-F571-AF28C0F9BDF4}"/>
          </ac:picMkLst>
        </pc:picChg>
        <pc:picChg chg="add del mod">
          <ac:chgData name="鹏 蒋" userId="5d4553c9846da00e" providerId="LiveId" clId="{4A8F8AE4-3348-403E-9D39-5AB5D02406A9}" dt="2022-11-10T04:11:43.258" v="571" actId="478"/>
          <ac:picMkLst>
            <pc:docMk/>
            <pc:sldMk cId="3671959199" sldId="1110"/>
            <ac:picMk id="22" creationId="{0567988E-6486-EA94-A888-8F83B006A452}"/>
          </ac:picMkLst>
        </pc:picChg>
        <pc:picChg chg="add mod ord">
          <ac:chgData name="鹏 蒋" userId="5d4553c9846da00e" providerId="LiveId" clId="{4A8F8AE4-3348-403E-9D39-5AB5D02406A9}" dt="2022-11-10T06:46:43.006" v="729" actId="1076"/>
          <ac:picMkLst>
            <pc:docMk/>
            <pc:sldMk cId="3671959199" sldId="1110"/>
            <ac:picMk id="24" creationId="{9721AC4A-9079-0230-3B45-16545DEC3CFA}"/>
          </ac:picMkLst>
        </pc:picChg>
        <pc:picChg chg="add mod">
          <ac:chgData name="鹏 蒋" userId="5d4553c9846da00e" providerId="LiveId" clId="{4A8F8AE4-3348-403E-9D39-5AB5D02406A9}" dt="2022-11-10T06:46:43.006" v="729" actId="1076"/>
          <ac:picMkLst>
            <pc:docMk/>
            <pc:sldMk cId="3671959199" sldId="1110"/>
            <ac:picMk id="26" creationId="{EC984182-616D-A44A-D0E2-F8A31DE0A7C9}"/>
          </ac:picMkLst>
        </pc:picChg>
        <pc:picChg chg="add mod ord">
          <ac:chgData name="鹏 蒋" userId="5d4553c9846da00e" providerId="LiveId" clId="{4A8F8AE4-3348-403E-9D39-5AB5D02406A9}" dt="2022-11-10T06:46:43.006" v="729" actId="1076"/>
          <ac:picMkLst>
            <pc:docMk/>
            <pc:sldMk cId="3671959199" sldId="1110"/>
            <ac:picMk id="44" creationId="{270A2359-88B9-F361-5495-70B15F541771}"/>
          </ac:picMkLst>
        </pc:picChg>
        <pc:cxnChg chg="add mod">
          <ac:chgData name="鹏 蒋" userId="5d4553c9846da00e" providerId="LiveId" clId="{4A8F8AE4-3348-403E-9D39-5AB5D02406A9}" dt="2022-11-10T06:51:17.065" v="815" actId="14100"/>
          <ac:cxnSpMkLst>
            <pc:docMk/>
            <pc:sldMk cId="3671959199" sldId="1110"/>
            <ac:cxnSpMk id="28" creationId="{41754ACB-BEAF-DB00-D4FF-84CA33D96CF1}"/>
          </ac:cxnSpMkLst>
        </pc:cxnChg>
        <pc:cxnChg chg="add del mod">
          <ac:chgData name="鹏 蒋" userId="5d4553c9846da00e" providerId="LiveId" clId="{4A8F8AE4-3348-403E-9D39-5AB5D02406A9}" dt="2022-11-10T06:47:34.409" v="744" actId="1038"/>
          <ac:cxnSpMkLst>
            <pc:docMk/>
            <pc:sldMk cId="3671959199" sldId="1110"/>
            <ac:cxnSpMk id="38" creationId="{05197D86-85B4-95B1-86DE-7C9797BDE611}"/>
          </ac:cxnSpMkLst>
        </pc:cxnChg>
      </pc:sldChg>
      <pc:sldChg chg="add del">
        <pc:chgData name="鹏 蒋" userId="5d4553c9846da00e" providerId="LiveId" clId="{4A8F8AE4-3348-403E-9D39-5AB5D02406A9}" dt="2022-11-10T06:45:56.731" v="724" actId="47"/>
        <pc:sldMkLst>
          <pc:docMk/>
          <pc:sldMk cId="278069539" sldId="111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894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6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1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383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49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99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53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12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94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79" y="100074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1199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800"/>
            <a:ext cx="921423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520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66799"/>
            <a:ext cx="92160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86509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000" cy="47088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小结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小结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423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  <p:sp>
        <p:nvSpPr>
          <p:cNvPr id="3" name="椭圆 2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702992" y="2983479"/>
            <a:ext cx="387372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2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2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7200" y="1087200"/>
            <a:ext cx="6300000" cy="4856400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332800"/>
            <a:ext cx="2280944" cy="1113265"/>
            <a:chOff x="1984355" y="1296229"/>
            <a:chExt cx="2280944" cy="1113265"/>
          </a:xfrm>
        </p:grpSpPr>
        <p:sp>
          <p:nvSpPr>
            <p:cNvPr id="6" name="文本框 5"/>
            <p:cNvSpPr txBox="1"/>
            <p:nvPr/>
          </p:nvSpPr>
          <p:spPr>
            <a:xfrm>
              <a:off x="2549296" y="1296229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84355" y="1947829"/>
              <a:ext cx="1833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4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9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六边形 9"/>
            <p:cNvSpPr/>
            <p:nvPr/>
          </p:nvSpPr>
          <p:spPr>
            <a:xfrm rot="5400000">
              <a:off x="2142134" y="1454629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/>
            <p:cNvSpPr/>
            <p:nvPr/>
          </p:nvSpPr>
          <p:spPr>
            <a:xfrm rot="5400000">
              <a:off x="2037082" y="1659829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5" name="六边形 4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+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6" name="六边形 5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591200"/>
            <a:ext cx="10720800" cy="4550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20800" cy="455040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usic.163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v3.router.vuejs.org/zh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530" y="2083345"/>
            <a:ext cx="10264140" cy="1158875"/>
          </a:xfrm>
        </p:spPr>
        <p:txBody>
          <a:bodyPr/>
          <a:lstStyle/>
          <a:p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Vue 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核心技术与实战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D4D2C4-904A-42F3-2BB9-D14879095E33}"/>
              </a:ext>
            </a:extLst>
          </p:cNvPr>
          <p:cNvSpPr txBox="1"/>
          <p:nvPr/>
        </p:nvSpPr>
        <p:spPr>
          <a:xfrm>
            <a:off x="4973934" y="3615781"/>
            <a:ext cx="407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day05</a:t>
            </a:r>
            <a:endParaRPr lang="zh-CN" altLang="en-US" sz="5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8171F7F-A778-E745-DDD8-70A5EF84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自定义指令 </a:t>
            </a:r>
            <a:r>
              <a:rPr lang="en-US" altLang="zh-CN"/>
              <a:t>- v-loading </a:t>
            </a:r>
            <a:r>
              <a:rPr lang="zh-CN" altLang="en-US"/>
              <a:t>指令封装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3E7BBA-A4B6-566F-632A-C2364ED4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740" y="1540195"/>
            <a:ext cx="1628918" cy="1021975"/>
          </a:xfrm>
          <a:prstGeom prst="rect">
            <a:avLst/>
          </a:prstGeom>
        </p:spPr>
      </p:pic>
      <p:pic>
        <p:nvPicPr>
          <p:cNvPr id="2" name="图片 1" descr="图标, 气泡图&#10;&#10;描述已自动生成">
            <a:extLst>
              <a:ext uri="{FF2B5EF4-FFF2-40B4-BE49-F238E27FC236}">
                <a16:creationId xmlns:a16="http://schemas.microsoft.com/office/drawing/2014/main" id="{B80BC823-EDF0-F795-C8C1-65278E4B05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62" y="1664398"/>
            <a:ext cx="966453" cy="724840"/>
          </a:xfrm>
          <a:prstGeom prst="rect">
            <a:avLst/>
          </a:prstGeom>
        </p:spPr>
      </p:pic>
      <p:sp>
        <p:nvSpPr>
          <p:cNvPr id="3" name="文本占位符 6">
            <a:extLst>
              <a:ext uri="{FF2B5EF4-FFF2-40B4-BE49-F238E27FC236}">
                <a16:creationId xmlns:a16="http://schemas.microsoft.com/office/drawing/2014/main" id="{6C19838E-4665-D155-4FFA-36F459EF4172}"/>
              </a:ext>
            </a:extLst>
          </p:cNvPr>
          <p:cNvSpPr txBox="1">
            <a:spLocks/>
          </p:cNvSpPr>
          <p:nvPr/>
        </p:nvSpPr>
        <p:spPr>
          <a:xfrm>
            <a:off x="762001" y="1519422"/>
            <a:ext cx="5943599" cy="1909577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/>
              <a:t>分析：</a:t>
            </a:r>
            <a:endParaRPr lang="en-US" altLang="zh-CN"/>
          </a:p>
          <a:p>
            <a:pPr>
              <a:buFont typeface="+mj-lt"/>
              <a:buAutoNum type="arabicPeriod"/>
            </a:pPr>
            <a:r>
              <a:rPr lang="zh-CN" altLang="en-US"/>
              <a:t>本质 </a:t>
            </a:r>
            <a:r>
              <a:rPr lang="en-US" altLang="zh-CN"/>
              <a:t>loading </a:t>
            </a:r>
            <a:r>
              <a:rPr lang="zh-CN" altLang="en-US"/>
              <a:t>效果就是一个蒙层，盖在了盒子上</a:t>
            </a:r>
            <a:endParaRPr lang="en-US" altLang="zh-CN"/>
          </a:p>
          <a:p>
            <a:pPr>
              <a:buFont typeface="+mj-lt"/>
              <a:buAutoNum type="arabicPeriod"/>
            </a:pPr>
            <a:r>
              <a:rPr lang="zh-CN" altLang="en-US"/>
              <a:t>数据请求中，开启</a:t>
            </a:r>
            <a:r>
              <a:rPr lang="en-US" altLang="zh-CN"/>
              <a:t>loading</a:t>
            </a:r>
            <a:r>
              <a:rPr lang="zh-CN" altLang="en-US"/>
              <a:t>状态，添加蒙层</a:t>
            </a:r>
            <a:endParaRPr lang="en-US" altLang="zh-CN"/>
          </a:p>
          <a:p>
            <a:pPr>
              <a:buFont typeface="+mj-lt"/>
              <a:buAutoNum type="arabicPeriod"/>
            </a:pPr>
            <a:r>
              <a:rPr lang="zh-CN" altLang="en-US"/>
              <a:t>数据请求完毕，关闭</a:t>
            </a:r>
            <a:r>
              <a:rPr lang="en-US" altLang="zh-CN"/>
              <a:t>loading</a:t>
            </a:r>
            <a:r>
              <a:rPr lang="zh-CN" altLang="en-US"/>
              <a:t>状态，移除蒙层</a:t>
            </a:r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1E449F-21F0-BB00-BA29-9BF8F153C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780" y="1534438"/>
            <a:ext cx="2110000" cy="1680710"/>
          </a:xfrm>
          <a:prstGeom prst="rect">
            <a:avLst/>
          </a:prstGeom>
        </p:spPr>
      </p:pic>
      <p:sp>
        <p:nvSpPr>
          <p:cNvPr id="11" name="文本占位符 6">
            <a:extLst>
              <a:ext uri="{FF2B5EF4-FFF2-40B4-BE49-F238E27FC236}">
                <a16:creationId xmlns:a16="http://schemas.microsoft.com/office/drawing/2014/main" id="{EF8163F6-307D-F714-B59E-290332A570E7}"/>
              </a:ext>
            </a:extLst>
          </p:cNvPr>
          <p:cNvSpPr txBox="1">
            <a:spLocks/>
          </p:cNvSpPr>
          <p:nvPr/>
        </p:nvSpPr>
        <p:spPr>
          <a:xfrm>
            <a:off x="761999" y="3429339"/>
            <a:ext cx="9650361" cy="30107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/>
              <a:t>实现：</a:t>
            </a:r>
            <a:endParaRPr lang="en-US" altLang="zh-CN"/>
          </a:p>
          <a:p>
            <a:pPr>
              <a:buFont typeface="+mj-lt"/>
              <a:buAutoNum type="arabicPeriod"/>
            </a:pPr>
            <a:r>
              <a:rPr lang="zh-CN" altLang="en-US"/>
              <a:t>准备一个 </a:t>
            </a:r>
            <a:r>
              <a:rPr lang="en-US" altLang="zh-CN"/>
              <a:t>loading </a:t>
            </a:r>
            <a:r>
              <a:rPr lang="zh-CN" altLang="en-US"/>
              <a:t>类，通过伪元素定位，设置宽高，实现蒙层</a:t>
            </a:r>
            <a:endParaRPr lang="en-US" altLang="zh-CN"/>
          </a:p>
          <a:p>
            <a:pPr>
              <a:buFont typeface="+mj-lt"/>
              <a:buAutoNum type="arabicPeriod"/>
            </a:pPr>
            <a:r>
              <a:rPr lang="zh-CN" altLang="en-US"/>
              <a:t>开启关闭 </a:t>
            </a:r>
            <a:r>
              <a:rPr lang="en-US" altLang="zh-CN"/>
              <a:t>loading </a:t>
            </a:r>
            <a:r>
              <a:rPr lang="zh-CN" altLang="en-US"/>
              <a:t>状态（添加移除蒙层），本质只需要添加移除类即可</a:t>
            </a:r>
            <a:endParaRPr lang="en-US" altLang="zh-CN"/>
          </a:p>
          <a:p>
            <a:pPr>
              <a:buFont typeface="+mj-lt"/>
              <a:buAutoNum type="arabicPeriod"/>
            </a:pPr>
            <a:r>
              <a:rPr lang="zh-CN" altLang="en-US"/>
              <a:t>结合自定义指令的语法进行封装复用</a:t>
            </a:r>
            <a:endParaRPr lang="en-US" altLang="zh-CN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80F447-448C-6A95-66AA-A9D634E1F2CC}"/>
              </a:ext>
            </a:extLst>
          </p:cNvPr>
          <p:cNvSpPr txBox="1"/>
          <p:nvPr/>
        </p:nvSpPr>
        <p:spPr>
          <a:xfrm>
            <a:off x="7593740" y="3888976"/>
            <a:ext cx="4052275" cy="2268498"/>
          </a:xfrm>
          <a:prstGeom prst="roundRect">
            <a:avLst>
              <a:gd name="adj" fmla="val 2203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D7BA7D"/>
                </a:solidFill>
                <a:latin typeface="Consolas" panose="020B0609020204030204" pitchFamily="49" charset="0"/>
              </a:rPr>
              <a:t>.loading:before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40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40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40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background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#fff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DCDCAA"/>
                </a:solidFill>
                <a:latin typeface="Consolas" panose="020B0609020204030204" pitchFamily="49" charset="0"/>
              </a:rPr>
              <a:t>url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"./loading.gif"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no-repeat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050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54171" y="1173480"/>
            <a:ext cx="8137829" cy="4511040"/>
          </a:xfrm>
        </p:spPr>
        <p:txBody>
          <a:bodyPr/>
          <a:lstStyle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通过指令相关语法，封装了指令 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v-loading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实现了请求的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loading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效果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核心思路：</a:t>
            </a:r>
            <a:endParaRPr lang="en-US" altLang="zh-CN" b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	(1)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准备类名 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loading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，通过伪元素提供遮罩层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	(2)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添加或移除类名，实现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loading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蒙层的添加移除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(3)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利用指令语法，封装 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v-loading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通用指令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b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     </a:t>
            </a: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inserted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钩子中，</a:t>
            </a:r>
            <a:r>
              <a:rPr lang="en-US" altLang="zh-CN">
                <a:solidFill>
                  <a:srgbClr val="C00000"/>
                </a:solidFill>
              </a:rPr>
              <a:t>binding.value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判断指令的值，</a:t>
            </a:r>
            <a:r>
              <a:rPr lang="zh-CN" altLang="en-US">
                <a:solidFill>
                  <a:srgbClr val="C00000"/>
                </a:solidFill>
              </a:rPr>
              <a:t>设置默认状态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	      </a:t>
            </a:r>
            <a:r>
              <a:rPr lang="en-US" altLang="zh-CN">
                <a:solidFill>
                  <a:srgbClr val="C00000"/>
                </a:solidFill>
              </a:rPr>
              <a:t>update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钩子中，</a:t>
            </a:r>
            <a:r>
              <a:rPr lang="en-US" altLang="zh-CN">
                <a:solidFill>
                  <a:srgbClr val="C00000"/>
                </a:solidFill>
              </a:rPr>
              <a:t>binding.value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判断指令的值，</a:t>
            </a:r>
            <a:r>
              <a:rPr lang="zh-CN" altLang="en-US">
                <a:solidFill>
                  <a:srgbClr val="C00000"/>
                </a:solidFill>
              </a:rPr>
              <a:t>更新类名状态</a:t>
            </a:r>
            <a:endParaRPr lang="en-US" altLang="zh-CN" b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94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86157-6A53-F781-15FC-56C6717E7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2787" y="1000800"/>
            <a:ext cx="7399213" cy="4856400"/>
          </a:xfrm>
        </p:spPr>
        <p:txBody>
          <a:bodyPr/>
          <a:lstStyle/>
          <a:p>
            <a:r>
              <a:rPr lang="zh-CN" altLang="en-US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自定义指令</a:t>
            </a:r>
            <a:endParaRPr lang="en-US" altLang="zh-CN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基本语法 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全局，局部注册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/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指令的值 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v-loading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指令封装</a:t>
            </a: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插槽 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默认插槽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具名插槽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作用域插槽</a:t>
            </a: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综合案例：商品列表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MyTag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组件封装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MyTable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组件封装</a:t>
            </a:r>
            <a:endParaRPr lang="en-US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路由入门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单页应用程序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 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 VueRouter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的基本使用</a:t>
            </a:r>
            <a:endParaRPr lang="en-US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061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10245" y="886549"/>
            <a:ext cx="10720800" cy="517190"/>
          </a:xfrm>
        </p:spPr>
        <p:txBody>
          <a:bodyPr/>
          <a:lstStyle/>
          <a:p>
            <a:r>
              <a:rPr kumimoji="1"/>
              <a:t>插槽</a:t>
            </a:r>
            <a:r>
              <a:rPr kumimoji="1" lang="en-US" altLang="zh-CN"/>
              <a:t> - </a:t>
            </a:r>
            <a:r>
              <a:rPr kumimoji="1"/>
              <a:t>默认插槽</a:t>
            </a:r>
          </a:p>
        </p:txBody>
      </p:sp>
      <p:sp>
        <p:nvSpPr>
          <p:cNvPr id="12" name="文本占位符 1"/>
          <p:cNvSpPr>
            <a:spLocks noGrp="1"/>
          </p:cNvSpPr>
          <p:nvPr/>
        </p:nvSpPr>
        <p:spPr>
          <a:xfrm>
            <a:off x="710245" y="1359824"/>
            <a:ext cx="6302980" cy="517191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/>
              <a:t>作用：让</a:t>
            </a:r>
            <a:r>
              <a:rPr kumimoji="1"/>
              <a:t>组件内部的一些 </a:t>
            </a:r>
            <a:r>
              <a:rPr kumimoji="1">
                <a:solidFill>
                  <a:srgbClr val="C00000"/>
                </a:solidFill>
              </a:rPr>
              <a:t>结构 </a:t>
            </a:r>
            <a:r>
              <a:rPr kumimoji="1" lang="zh-CN" altLang="en-US"/>
              <a:t>支持</a:t>
            </a:r>
            <a:r>
              <a:rPr kumimoji="1" lang="zh-CN" altLang="en-US">
                <a:solidFill>
                  <a:srgbClr val="C00000"/>
                </a:solidFill>
              </a:rPr>
              <a:t> 自定义</a:t>
            </a:r>
            <a:endParaRPr kumimoji="1">
              <a:solidFill>
                <a:srgbClr val="C00000"/>
              </a:solidFill>
            </a:endParaRPr>
          </a:p>
        </p:txBody>
      </p:sp>
      <p:sp>
        <p:nvSpPr>
          <p:cNvPr id="13" name="文本占位符 3"/>
          <p:cNvSpPr>
            <a:spLocks noGrp="1"/>
          </p:cNvSpPr>
          <p:nvPr/>
        </p:nvSpPr>
        <p:spPr>
          <a:xfrm>
            <a:off x="711925" y="1683634"/>
            <a:ext cx="10719120" cy="1046003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sz="1600" b="0">
                <a:sym typeface="+mn-ea"/>
              </a:rPr>
              <a:t>需求: </a:t>
            </a:r>
            <a:r>
              <a:rPr lang="zh-CN" altLang="en-US" sz="1600" b="0">
                <a:sym typeface="+mn-ea"/>
              </a:rPr>
              <a:t>将需要多次显示的</a:t>
            </a:r>
            <a:r>
              <a:rPr sz="1600" b="0">
                <a:sym typeface="+mn-ea"/>
              </a:rPr>
              <a:t>对话框, 封装成一个组件</a:t>
            </a:r>
            <a:endParaRPr sz="1600" b="0"/>
          </a:p>
          <a:p>
            <a:pPr>
              <a:lnSpc>
                <a:spcPct val="150000"/>
              </a:lnSpc>
            </a:pPr>
            <a:r>
              <a:rPr sz="1600" b="0"/>
              <a:t>问题：组件的内容部分，</a:t>
            </a:r>
            <a:r>
              <a:rPr sz="1600" b="0">
                <a:solidFill>
                  <a:srgbClr val="C00000"/>
                </a:solidFill>
              </a:rPr>
              <a:t>不希望写死</a:t>
            </a:r>
            <a:r>
              <a:rPr sz="1600" b="0"/>
              <a:t>，希望能使用的时候</a:t>
            </a:r>
            <a:r>
              <a:rPr sz="1600" b="0">
                <a:solidFill>
                  <a:srgbClr val="C00000"/>
                </a:solidFill>
              </a:rPr>
              <a:t>自定义</a:t>
            </a:r>
            <a:r>
              <a:rPr sz="1600" b="0"/>
              <a:t>。怎么办？</a:t>
            </a:r>
            <a:endParaRPr lang="en-US" altLang="zh-CN" sz="1600" b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C9635D-1068-4944-A856-23700A71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74" y="3059554"/>
            <a:ext cx="4663844" cy="2225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A66CDB-D97B-A300-0918-C5ECF3DC0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05" y="3059554"/>
            <a:ext cx="4686706" cy="218713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31B9E6D-15D6-B05B-6C4E-5E6760D87B74}"/>
              </a:ext>
            </a:extLst>
          </p:cNvPr>
          <p:cNvCxnSpPr/>
          <p:nvPr/>
        </p:nvCxnSpPr>
        <p:spPr>
          <a:xfrm>
            <a:off x="1042219" y="4153119"/>
            <a:ext cx="19762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330F304-48B8-B5AC-F446-5D2A27C122A2}"/>
              </a:ext>
            </a:extLst>
          </p:cNvPr>
          <p:cNvCxnSpPr/>
          <p:nvPr/>
        </p:nvCxnSpPr>
        <p:spPr>
          <a:xfrm>
            <a:off x="6445045" y="4172170"/>
            <a:ext cx="19762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62000" y="1370330"/>
            <a:ext cx="10749915" cy="148145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插槽基本语法：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组件内需要定制的结构部分，改用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&lt;slot&gt;&lt;/slot&gt;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占位</a:t>
            </a:r>
          </a:p>
          <a:p>
            <a:pPr marL="0" indent="0">
              <a:buNone/>
            </a:pP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使用组件时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&lt;MyDialog&gt;&lt;/</a:t>
            </a:r>
            <a:r>
              <a:rPr kumimoji="1" err="1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MyDialog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标签内部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传入结构替换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slot</a:t>
            </a: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2315" y="907504"/>
            <a:ext cx="10720800" cy="517190"/>
          </a:xfrm>
        </p:spPr>
        <p:txBody>
          <a:bodyPr/>
          <a:lstStyle/>
          <a:p>
            <a:r>
              <a:rPr kumimoji="1">
                <a:sym typeface="+mn-ea"/>
              </a:rPr>
              <a:t>插槽</a:t>
            </a:r>
            <a:r>
              <a:rPr kumimoji="1" lang="en-US" altLang="zh-CN">
                <a:sym typeface="+mn-ea"/>
              </a:rPr>
              <a:t> - </a:t>
            </a:r>
            <a:r>
              <a:rPr kumimoji="1">
                <a:sym typeface="+mn-ea"/>
              </a:rPr>
              <a:t>默认插槽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47B6D4-63C0-4714-8219-BA13B52E0496}"/>
              </a:ext>
            </a:extLst>
          </p:cNvPr>
          <p:cNvSpPr txBox="1"/>
          <p:nvPr/>
        </p:nvSpPr>
        <p:spPr>
          <a:xfrm>
            <a:off x="840658" y="2758240"/>
            <a:ext cx="4658443" cy="3573661"/>
          </a:xfrm>
          <a:prstGeom prst="roundRect">
            <a:avLst>
              <a:gd name="adj" fmla="val 2203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"dialog"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"dialog-header"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友情提示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"close"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✖️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"dialog-content"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zh-CN" altLang="en-US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"dialog-footer"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取消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确认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D5BED7D-AEB1-3B10-CC1A-06A6F5FC7738}"/>
              </a:ext>
            </a:extLst>
          </p:cNvPr>
          <p:cNvCxnSpPr>
            <a:cxnSpLocks/>
          </p:cNvCxnSpPr>
          <p:nvPr/>
        </p:nvCxnSpPr>
        <p:spPr>
          <a:xfrm flipH="1">
            <a:off x="3234813" y="4001186"/>
            <a:ext cx="3480619" cy="664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3175E069-2B7D-3B95-5558-FB34EA8AC301}"/>
              </a:ext>
            </a:extLst>
          </p:cNvPr>
          <p:cNvSpPr/>
          <p:nvPr/>
        </p:nvSpPr>
        <p:spPr>
          <a:xfrm>
            <a:off x="1465007" y="4545070"/>
            <a:ext cx="1661652" cy="223575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0D8615-A4CD-4DF3-BCD5-942CA9A4922B}"/>
              </a:ext>
            </a:extLst>
          </p:cNvPr>
          <p:cNvSpPr txBox="1"/>
          <p:nvPr/>
        </p:nvSpPr>
        <p:spPr>
          <a:xfrm>
            <a:off x="6823586" y="3473131"/>
            <a:ext cx="3716595" cy="839033"/>
          </a:xfrm>
          <a:prstGeom prst="roundRect">
            <a:avLst>
              <a:gd name="adj" fmla="val 2203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你确认要退出本系统么？</a:t>
            </a: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96390" y="1003086"/>
            <a:ext cx="6299104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场景：当组件内某一部分结构不确定，想要自定义怎么办</a:t>
            </a:r>
            <a:r>
              <a:rPr lang="en-US" altLang="zh-CN"/>
              <a:t>?</a:t>
            </a:r>
          </a:p>
          <a:p>
            <a:pPr marL="0" indent="0">
              <a:buNone/>
            </a:pPr>
            <a:r>
              <a:rPr lang="zh-CN" altLang="en-US"/>
              <a:t>           用插槽</a:t>
            </a:r>
            <a:r>
              <a:rPr lang="en-US" altLang="zh-CN"/>
              <a:t> slot </a:t>
            </a:r>
            <a:r>
              <a:rPr lang="zh-CN" altLang="en-US"/>
              <a:t>占位封装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使用：插槽使用的基本步骤</a:t>
            </a:r>
            <a:r>
              <a:rPr lang="en-US" altLang="zh-CN"/>
              <a:t>?</a:t>
            </a:r>
          </a:p>
          <a:p>
            <a:pPr marL="0" indent="0">
              <a:buNone/>
            </a:pPr>
            <a:r>
              <a:rPr lang="en-US" altLang="zh-CN"/>
              <a:t>           1. </a:t>
            </a:r>
            <a:r>
              <a:rPr lang="zh-CN" altLang="en-US"/>
              <a:t>先在组件内用</a:t>
            </a:r>
            <a:r>
              <a:rPr lang="en-US" altLang="zh-CN"/>
              <a:t> slot </a:t>
            </a:r>
            <a:r>
              <a:rPr lang="zh-CN" altLang="en-US"/>
              <a:t>占位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2. </a:t>
            </a:r>
            <a:r>
              <a:rPr lang="zh-CN" altLang="en-US"/>
              <a:t>使用组件时</a:t>
            </a:r>
            <a:r>
              <a:rPr lang="en-US" altLang="zh-CN"/>
              <a:t>, </a:t>
            </a:r>
            <a:r>
              <a:rPr lang="zh-CN" altLang="en-US"/>
              <a:t>传入具体标签内容插入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65490" y="1466604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通过插槽完成了内容的定制，传什么显示什么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但是如果不传，则是空白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能否给插槽设置 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默认显示内容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呢？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5490" y="949414"/>
            <a:ext cx="10720800" cy="517190"/>
          </a:xfrm>
        </p:spPr>
        <p:txBody>
          <a:bodyPr/>
          <a:lstStyle/>
          <a:p>
            <a:r>
              <a:rPr kumimoji="1">
                <a:sym typeface="+mn-ea"/>
              </a:rPr>
              <a:t>插槽</a:t>
            </a:r>
            <a:r>
              <a:rPr kumimoji="1" lang="en-US" altLang="zh-CN">
                <a:sym typeface="+mn-ea"/>
              </a:rPr>
              <a:t> - </a:t>
            </a:r>
            <a:r>
              <a:rPr kumimoji="1">
                <a:sym typeface="+mn-ea"/>
              </a:rPr>
              <a:t>后备内容（默认值）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9EC921-5938-4548-9EF9-2D97BF0A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16" y="2558108"/>
            <a:ext cx="4686706" cy="21871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1B33D6-6EC3-BC5D-5AC2-4B8C6BAF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92" y="2558108"/>
            <a:ext cx="5065992" cy="23892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2ED9883-0D58-5143-F2A6-C3B3A3E86AF5}"/>
              </a:ext>
            </a:extLst>
          </p:cNvPr>
          <p:cNvSpPr/>
          <p:nvPr/>
        </p:nvSpPr>
        <p:spPr>
          <a:xfrm>
            <a:off x="6803923" y="3429000"/>
            <a:ext cx="4070554" cy="6218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60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6281" y="1465943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插槽后备内容：</a:t>
            </a:r>
            <a:r>
              <a:rPr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封装组件时，可以为预留的</a:t>
            </a:r>
            <a:r>
              <a: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`</a:t>
            </a:r>
            <a:r>
              <a:rPr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&lt;slot&gt;</a:t>
            </a:r>
            <a:r>
              <a: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` </a:t>
            </a:r>
            <a:r>
              <a:rPr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插槽提供</a:t>
            </a:r>
            <a:r>
              <a:rPr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后备内容</a:t>
            </a:r>
            <a:r>
              <a:rPr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（默认内容</a:t>
            </a:r>
            <a:r>
              <a: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）。</a:t>
            </a:r>
            <a:endParaRPr kumimoji="1" lang="zh-CN" altLang="en-US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 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&lt;slot&gt;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标签内，放置内容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作为默认显示内容</a:t>
            </a:r>
          </a:p>
          <a:p>
            <a:pPr marL="276225" indent="-276225"/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效果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pPr marL="635635" lvl="1" indent="-276225">
              <a:buClr>
                <a:srgbClr val="404040"/>
              </a:buClr>
              <a:buSzPct val="8500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外部使用组件时，不传东西，则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slot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会显示后备内容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Clr>
                <a:srgbClr val="404040"/>
              </a:buClr>
              <a:buSzPct val="85000"/>
              <a:buNone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Clr>
                <a:srgbClr val="404040"/>
              </a:buClr>
              <a:buSzPct val="85000"/>
              <a:buNone/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35635" lvl="1" indent="-276225">
              <a:buClr>
                <a:srgbClr val="404040"/>
              </a:buClr>
              <a:buSzPct val="8500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外部使用组件时，传东西了，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则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slot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整体会被换掉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5490" y="949414"/>
            <a:ext cx="10720800" cy="517190"/>
          </a:xfrm>
        </p:spPr>
        <p:txBody>
          <a:bodyPr/>
          <a:lstStyle/>
          <a:p>
            <a:r>
              <a:rPr kumimoji="1">
                <a:sym typeface="+mn-ea"/>
              </a:rPr>
              <a:t>插槽</a:t>
            </a:r>
            <a:r>
              <a:rPr kumimoji="1" lang="en-US" altLang="zh-CN">
                <a:sym typeface="+mn-ea"/>
              </a:rPr>
              <a:t> - </a:t>
            </a:r>
            <a:r>
              <a:rPr kumimoji="1">
                <a:sym typeface="+mn-ea"/>
              </a:rPr>
              <a:t>后备内容（默认值）</a:t>
            </a:r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5A55C0-EDFB-5644-B12D-74B945E744DD}"/>
              </a:ext>
            </a:extLst>
          </p:cNvPr>
          <p:cNvSpPr txBox="1"/>
          <p:nvPr/>
        </p:nvSpPr>
        <p:spPr>
          <a:xfrm>
            <a:off x="6342833" y="1983133"/>
            <a:ext cx="4658443" cy="3573661"/>
          </a:xfrm>
          <a:prstGeom prst="roundRect">
            <a:avLst>
              <a:gd name="adj" fmla="val 2203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"dialog"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"dialog-header"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友情提示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"close"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✖️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"dialog-content"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我是后备内容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zh-CN" altLang="en-US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"dialog-footer"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取消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确认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D403B-A7F5-8471-5612-6837FC8B7AF5}"/>
              </a:ext>
            </a:extLst>
          </p:cNvPr>
          <p:cNvSpPr/>
          <p:nvPr/>
        </p:nvSpPr>
        <p:spPr>
          <a:xfrm>
            <a:off x="6990735" y="3737466"/>
            <a:ext cx="2576051" cy="253072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FE4546-ADEF-033D-AC0C-D76D9302926B}"/>
              </a:ext>
            </a:extLst>
          </p:cNvPr>
          <p:cNvSpPr txBox="1"/>
          <p:nvPr/>
        </p:nvSpPr>
        <p:spPr>
          <a:xfrm>
            <a:off x="1425676" y="3258086"/>
            <a:ext cx="3716595" cy="341828"/>
          </a:xfrm>
          <a:prstGeom prst="roundRect">
            <a:avLst>
              <a:gd name="adj" fmla="val 13708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A54501-7FAC-FCF3-B4CE-28F31EF51F09}"/>
              </a:ext>
            </a:extLst>
          </p:cNvPr>
          <p:cNvSpPr txBox="1"/>
          <p:nvPr/>
        </p:nvSpPr>
        <p:spPr>
          <a:xfrm>
            <a:off x="1425675" y="4610022"/>
            <a:ext cx="3716595" cy="364748"/>
          </a:xfrm>
          <a:prstGeom prst="roundRect">
            <a:avLst>
              <a:gd name="adj" fmla="val 13708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我是内容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51A71CE-38BA-6395-0719-DAF2D594B1FF}"/>
              </a:ext>
            </a:extLst>
          </p:cNvPr>
          <p:cNvSpPr txBox="1">
            <a:spLocks/>
          </p:cNvSpPr>
          <p:nvPr/>
        </p:nvSpPr>
        <p:spPr>
          <a:xfrm>
            <a:off x="9265129" y="3778225"/>
            <a:ext cx="1658537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accent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默认显示的内容</a:t>
            </a:r>
            <a:endParaRPr lang="zh-CN" altLang="en-US" sz="1600">
              <a:solidFill>
                <a:schemeClr val="accent5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5FA2EC8-43F8-B66E-698F-9C0098090ED7}"/>
              </a:ext>
            </a:extLst>
          </p:cNvPr>
          <p:cNvCxnSpPr>
            <a:cxnSpLocks/>
          </p:cNvCxnSpPr>
          <p:nvPr/>
        </p:nvCxnSpPr>
        <p:spPr>
          <a:xfrm flipV="1">
            <a:off x="4871884" y="3936867"/>
            <a:ext cx="2049614" cy="855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24442" y="947338"/>
            <a:ext cx="6299104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如何给插槽设置默认显示内容</a:t>
            </a:r>
            <a:r>
              <a:rPr lang="en-US" altLang="zh-CN"/>
              <a:t>?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在</a:t>
            </a:r>
            <a:r>
              <a:rPr lang="en-US" altLang="zh-CN"/>
              <a:t>slot</a:t>
            </a:r>
            <a:r>
              <a:rPr lang="zh-CN" altLang="en-US"/>
              <a:t>标签内，写好后备内容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什么时候插槽</a:t>
            </a:r>
            <a:r>
              <a:rPr lang="zh-CN" altLang="en-US">
                <a:sym typeface="+mn-ea"/>
              </a:rPr>
              <a:t>后备内容</a:t>
            </a:r>
            <a:r>
              <a:rPr lang="zh-CN" altLang="en-US"/>
              <a:t>会显示</a:t>
            </a:r>
            <a:r>
              <a:rPr lang="en-US" altLang="zh-CN"/>
              <a:t>?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当使用组件并未给我们传入具体标签或内容时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6281" y="1319258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需求：一个组件内有多处结构，需要外部传入标签，进行定制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默认插槽：一个的定制位置</a:t>
            </a:r>
            <a:endParaRPr kumimoji="1" lang="zh-CN" altLang="en-US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36280" y="852259"/>
            <a:ext cx="10720800" cy="517190"/>
          </a:xfrm>
        </p:spPr>
        <p:txBody>
          <a:bodyPr/>
          <a:lstStyle/>
          <a:p>
            <a:r>
              <a:rPr kumimoji="1">
                <a:sym typeface="+mn-ea"/>
              </a:rPr>
              <a:t>插槽</a:t>
            </a:r>
            <a:r>
              <a:rPr kumimoji="1" lang="en-US" altLang="zh-CN">
                <a:sym typeface="+mn-ea"/>
              </a:rPr>
              <a:t> - </a:t>
            </a:r>
            <a:r>
              <a:rPr kumimoji="1">
                <a:sym typeface="+mn-ea"/>
              </a:rPr>
              <a:t>具名插槽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126D95-46C1-BE09-9EE1-3D89C52B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71" y="2226836"/>
            <a:ext cx="4140684" cy="1949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0D7A80-89F6-1BDE-102B-58F1F20B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412" y="2226836"/>
            <a:ext cx="4274675" cy="19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86157-6A53-F781-15FC-56C6717E7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2787" y="1000800"/>
            <a:ext cx="7399213" cy="485640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自定义指令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基本语法 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全局，局部注册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/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指令的值 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v-loading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指令封装</a:t>
            </a: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插槽 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默认插槽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具名插槽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作用域插槽</a:t>
            </a: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综合案例：商品列表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MyTag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组件封装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MyTable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组件封装</a:t>
            </a:r>
            <a:endParaRPr lang="en-US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路由入门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单页应用程序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 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 VueRouter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的基本使用</a:t>
            </a:r>
            <a:endParaRPr lang="en-US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06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6280" y="1313221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具名插槽语法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pPr marL="702310" lvl="1" indent="-342900">
              <a:buAutoNum type="arabicPeriod"/>
            </a:pP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slot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属性区分名字</a:t>
            </a:r>
            <a:r>
              <a:rPr kumimoji="1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</a:p>
          <a:p>
            <a:pPr marL="702310" lvl="1" indent="-342900">
              <a:buAutoNum type="arabicPeriod"/>
            </a:pPr>
            <a:endParaRPr kumimoji="1" lang="en-US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02310" lvl="1" indent="-342900">
              <a:buAutoNum type="arabicPeriod"/>
            </a:pPr>
            <a:endParaRPr kumimoji="1" lang="en-US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02310" lvl="1" indent="-342900">
              <a:buAutoNum type="arabicPeriod"/>
            </a:pPr>
            <a:endParaRPr kumimoji="1" lang="en-US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None/>
            </a:pPr>
            <a:endParaRPr kumimoji="1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None/>
            </a:pPr>
            <a:endParaRPr kumimoji="1" lang="en-US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None/>
            </a:pPr>
            <a:endParaRPr kumimoji="1" lang="en-US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None/>
            </a:pPr>
            <a:endParaRPr kumimoji="1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36280" y="852259"/>
            <a:ext cx="10720800" cy="517190"/>
          </a:xfrm>
        </p:spPr>
        <p:txBody>
          <a:bodyPr/>
          <a:lstStyle/>
          <a:p>
            <a:r>
              <a:rPr kumimoji="1">
                <a:sym typeface="+mn-ea"/>
              </a:rPr>
              <a:t>插槽</a:t>
            </a:r>
            <a:r>
              <a:rPr kumimoji="1" lang="en-US" altLang="zh-CN">
                <a:sym typeface="+mn-ea"/>
              </a:rPr>
              <a:t> - </a:t>
            </a:r>
            <a:r>
              <a:rPr kumimoji="1">
                <a:sym typeface="+mn-ea"/>
              </a:rPr>
              <a:t>具名插槽</a:t>
            </a:r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EFF2B-DDDF-8181-3BC7-E9C812A33E7C}"/>
              </a:ext>
            </a:extLst>
          </p:cNvPr>
          <p:cNvSpPr txBox="1"/>
          <p:nvPr/>
        </p:nvSpPr>
        <p:spPr>
          <a:xfrm>
            <a:off x="1223567" y="2179549"/>
            <a:ext cx="4274675" cy="2486918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"dialog-header"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"head"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"dialog-content"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"content"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"dialog-footer"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"footer"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3D5C3F-B34B-99A8-124F-42C5A5DE3059}"/>
              </a:ext>
            </a:extLst>
          </p:cNvPr>
          <p:cNvSpPr txBox="1"/>
          <p:nvPr/>
        </p:nvSpPr>
        <p:spPr>
          <a:xfrm>
            <a:off x="5847669" y="1721179"/>
            <a:ext cx="612549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410" lvl="1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  template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配合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v-slot: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名字来分发对应标签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DA4176-AD20-AC52-126C-BCD394DFCE64}"/>
              </a:ext>
            </a:extLst>
          </p:cNvPr>
          <p:cNvSpPr txBox="1"/>
          <p:nvPr/>
        </p:nvSpPr>
        <p:spPr>
          <a:xfrm>
            <a:off x="6253562" y="2200016"/>
            <a:ext cx="4274675" cy="2882027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v-slot:head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大标题</a:t>
            </a:r>
          </a:p>
          <a:p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v-slot:content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内容文本</a:t>
            </a:r>
          </a:p>
          <a:p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v-slot:footer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按钮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EB26035-B68D-4128-AD6F-314D2B31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67" y="4818469"/>
            <a:ext cx="3594239" cy="167452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B5CE3A4-90B3-EEB8-9615-B2ED04F8481E}"/>
              </a:ext>
            </a:extLst>
          </p:cNvPr>
          <p:cNvSpPr/>
          <p:nvPr/>
        </p:nvSpPr>
        <p:spPr>
          <a:xfrm>
            <a:off x="6617110" y="2556242"/>
            <a:ext cx="2595716" cy="708068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9CA07DC-AA19-0915-95D9-1A2DB739D07D}"/>
              </a:ext>
            </a:extLst>
          </p:cNvPr>
          <p:cNvCxnSpPr>
            <a:cxnSpLocks/>
          </p:cNvCxnSpPr>
          <p:nvPr/>
        </p:nvCxnSpPr>
        <p:spPr>
          <a:xfrm flipH="1" flipV="1">
            <a:off x="4375355" y="2674374"/>
            <a:ext cx="2163097" cy="147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6280" y="1313221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具名插槽简化语法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</a:p>
          <a:p>
            <a:pPr marL="702310" lvl="1" indent="-342900">
              <a:buAutoNum type="arabicPeriod"/>
            </a:pP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slot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属性区分名字</a:t>
            </a:r>
            <a:r>
              <a:rPr kumimoji="1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</a:p>
          <a:p>
            <a:pPr marL="702310" lvl="1" indent="-342900">
              <a:buAutoNum type="arabicPeriod"/>
            </a:pPr>
            <a:endParaRPr kumimoji="1" lang="en-US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02310" lvl="1" indent="-342900">
              <a:buAutoNum type="arabicPeriod"/>
            </a:pPr>
            <a:endParaRPr kumimoji="1" lang="en-US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02310" lvl="1" indent="-342900">
              <a:buAutoNum type="arabicPeriod"/>
            </a:pPr>
            <a:endParaRPr kumimoji="1" lang="en-US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None/>
            </a:pPr>
            <a:endParaRPr kumimoji="1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None/>
            </a:pPr>
            <a:endParaRPr kumimoji="1" lang="en-US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None/>
            </a:pPr>
            <a:endParaRPr kumimoji="1" lang="en-US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9410" lvl="1" indent="0">
              <a:buNone/>
            </a:pPr>
            <a:endParaRPr kumimoji="1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36280" y="852259"/>
            <a:ext cx="10720800" cy="517190"/>
          </a:xfrm>
        </p:spPr>
        <p:txBody>
          <a:bodyPr/>
          <a:lstStyle/>
          <a:p>
            <a:r>
              <a:rPr kumimoji="1">
                <a:sym typeface="+mn-ea"/>
              </a:rPr>
              <a:t>插槽</a:t>
            </a:r>
            <a:r>
              <a:rPr kumimoji="1" lang="en-US" altLang="zh-CN">
                <a:sym typeface="+mn-ea"/>
              </a:rPr>
              <a:t> - </a:t>
            </a:r>
            <a:r>
              <a:rPr kumimoji="1">
                <a:sym typeface="+mn-ea"/>
              </a:rPr>
              <a:t>具名插槽</a:t>
            </a:r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EFF2B-DDDF-8181-3BC7-E9C812A33E7C}"/>
              </a:ext>
            </a:extLst>
          </p:cNvPr>
          <p:cNvSpPr txBox="1"/>
          <p:nvPr/>
        </p:nvSpPr>
        <p:spPr>
          <a:xfrm>
            <a:off x="1223567" y="2179549"/>
            <a:ext cx="4274675" cy="2486918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"dialog-header"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"head"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"dialog-content"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"content"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"dialog-footer"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"footer"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3D5C3F-B34B-99A8-124F-42C5A5DE3059}"/>
              </a:ext>
            </a:extLst>
          </p:cNvPr>
          <p:cNvSpPr txBox="1"/>
          <p:nvPr/>
        </p:nvSpPr>
        <p:spPr>
          <a:xfrm>
            <a:off x="5847669" y="1721179"/>
            <a:ext cx="612549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410" lvl="1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  template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配合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v-slot: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名字来分发对应标签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DA4176-AD20-AC52-126C-BCD394DFCE64}"/>
              </a:ext>
            </a:extLst>
          </p:cNvPr>
          <p:cNvSpPr txBox="1"/>
          <p:nvPr/>
        </p:nvSpPr>
        <p:spPr>
          <a:xfrm>
            <a:off x="6253562" y="2200016"/>
            <a:ext cx="4274675" cy="2882027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#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大标题</a:t>
            </a:r>
          </a:p>
          <a:p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#content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内容文本</a:t>
            </a:r>
          </a:p>
          <a:p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#footer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按钮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MyDialog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EB26035-B68D-4128-AD6F-314D2B31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67" y="4818469"/>
            <a:ext cx="3594239" cy="167452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B5CE3A4-90B3-EEB8-9615-B2ED04F8481E}"/>
              </a:ext>
            </a:extLst>
          </p:cNvPr>
          <p:cNvSpPr/>
          <p:nvPr/>
        </p:nvSpPr>
        <p:spPr>
          <a:xfrm>
            <a:off x="6617110" y="2556242"/>
            <a:ext cx="2032920" cy="708068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9CA07DC-AA19-0915-95D9-1A2DB739D07D}"/>
              </a:ext>
            </a:extLst>
          </p:cNvPr>
          <p:cNvCxnSpPr>
            <a:cxnSpLocks/>
          </p:cNvCxnSpPr>
          <p:nvPr/>
        </p:nvCxnSpPr>
        <p:spPr>
          <a:xfrm flipH="1" flipV="1">
            <a:off x="4375355" y="2674374"/>
            <a:ext cx="2163097" cy="147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BB22B83-8DF7-8D52-5C60-69F2A545B45B}"/>
              </a:ext>
            </a:extLst>
          </p:cNvPr>
          <p:cNvSpPr txBox="1"/>
          <p:nvPr/>
        </p:nvSpPr>
        <p:spPr>
          <a:xfrm>
            <a:off x="5916495" y="5319243"/>
            <a:ext cx="612549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9410" lvl="1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kumimoji="1"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v-slot:</a:t>
            </a:r>
            <a:r>
              <a:rPr kumimoji="1"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插槽名 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可以简化成 </a:t>
            </a:r>
            <a:r>
              <a:rPr kumimoji="1"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</a:t>
            </a:r>
            <a:r>
              <a:rPr kumimoji="1"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插槽名</a:t>
            </a:r>
          </a:p>
        </p:txBody>
      </p:sp>
    </p:spTree>
    <p:extLst>
      <p:ext uri="{BB962C8B-B14F-4D97-AF65-F5344CB8AC3E}">
        <p14:creationId xmlns:p14="http://schemas.microsoft.com/office/powerpoint/2010/main" val="202700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96390" y="1173480"/>
            <a:ext cx="6299104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组件内</a:t>
            </a:r>
            <a:r>
              <a:rPr lang="en-US" altLang="zh-CN"/>
              <a:t> </a:t>
            </a:r>
            <a:r>
              <a:rPr lang="zh-CN" altLang="en-US"/>
              <a:t>有多处不确定的结构</a:t>
            </a:r>
            <a:r>
              <a:rPr lang="en-US" altLang="zh-CN"/>
              <a:t> </a:t>
            </a:r>
            <a:r>
              <a:rPr lang="zh-CN" altLang="en-US"/>
              <a:t>怎么办</a:t>
            </a:r>
            <a:r>
              <a:rPr lang="en-US" altLang="zh-CN"/>
              <a:t>?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具名插槽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1. slot</a:t>
            </a:r>
            <a:r>
              <a:rPr lang="zh-CN" altLang="en-US"/>
              <a:t>占位</a:t>
            </a:r>
            <a:r>
              <a:rPr lang="en-US" altLang="zh-CN"/>
              <a:t>, </a:t>
            </a:r>
            <a:r>
              <a:rPr lang="zh-CN" altLang="en-US"/>
              <a:t>给</a:t>
            </a:r>
            <a:r>
              <a:rPr lang="en-US" altLang="zh-CN"/>
              <a:t>name</a:t>
            </a:r>
            <a:r>
              <a:rPr lang="zh-CN" altLang="en-US"/>
              <a:t>属性起名字来区分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2. template</a:t>
            </a:r>
            <a:r>
              <a:rPr lang="zh-CN" altLang="en-US"/>
              <a:t>配合</a:t>
            </a:r>
            <a:r>
              <a:rPr lang="en-US" altLang="zh-CN"/>
              <a:t> </a:t>
            </a:r>
            <a:r>
              <a:rPr lang="en-US" altLang="zh-CN">
                <a:solidFill>
                  <a:srgbClr val="C00000"/>
                </a:solidFill>
              </a:rPr>
              <a:t>v-slot:</a:t>
            </a:r>
            <a:r>
              <a:rPr lang="zh-CN" altLang="en-US">
                <a:solidFill>
                  <a:srgbClr val="C00000"/>
                </a:solidFill>
              </a:rPr>
              <a:t>插槽名</a:t>
            </a:r>
            <a:r>
              <a:rPr lang="en-US" altLang="zh-CN"/>
              <a:t> </a:t>
            </a:r>
            <a:r>
              <a:rPr lang="zh-CN" altLang="en-US"/>
              <a:t>分发内容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v-slot:</a:t>
            </a:r>
            <a:r>
              <a:rPr lang="zh-CN" altLang="en-US"/>
              <a:t>插槽名</a:t>
            </a:r>
            <a:r>
              <a:rPr lang="en-US" altLang="zh-CN"/>
              <a:t> </a:t>
            </a:r>
            <a:r>
              <a:rPr lang="zh-CN" altLang="en-US"/>
              <a:t>可以简化成什么</a:t>
            </a:r>
            <a:r>
              <a:rPr lang="en-US" altLang="zh-CN"/>
              <a:t>?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C00000"/>
                </a:solidFill>
              </a:rPr>
              <a:t>#</a:t>
            </a:r>
            <a:r>
              <a:rPr lang="zh-CN" altLang="en-US">
                <a:solidFill>
                  <a:srgbClr val="C00000"/>
                </a:solidFill>
              </a:rPr>
              <a:t>插槽名</a:t>
            </a:r>
            <a:r>
              <a:rPr lang="en-US" altLang="zh-CN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6F2E714-C4FA-59DC-A772-64D67107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插槽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作用域插槽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8A1ACD-3AF8-C239-A110-EC922432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001" y="2197734"/>
            <a:ext cx="4839119" cy="3848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04280171-52BD-64F4-5917-0BEFB06BC0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205" y="1519308"/>
            <a:ext cx="10749915" cy="3269001"/>
          </a:xfrm>
        </p:spPr>
        <p:txBody>
          <a:bodyPr/>
          <a:lstStyle/>
          <a:p>
            <a:pPr marL="0" indent="0">
              <a:buNone/>
            </a:pPr>
            <a:r>
              <a:rPr kumimoji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作用域插槽: 定义 slot 插槽的同时, 是可以</a:t>
            </a:r>
            <a:r>
              <a:rPr kumimoji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传值</a:t>
            </a:r>
            <a:r>
              <a:rPr kumimoji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给 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插槽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上可以 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绑定数据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，将来 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使用组件时可以用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场景：封装表格组件</a:t>
            </a:r>
            <a:endParaRPr kumimoji="1" lang="en-US" altLang="zh-CN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父传子，动态渲染表格内容</a:t>
            </a:r>
            <a:endParaRPr kumimoji="1" lang="en-US" altLang="zh-CN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利用默认插槽，定制操作列</a:t>
            </a:r>
            <a:endParaRPr kumimoji="1" lang="en-US" altLang="zh-CN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删除或查看都需要用到 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当前项的 </a:t>
            </a:r>
            <a:r>
              <a:rPr kumimoji="1"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，属于 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组件内部的数据</a:t>
            </a:r>
            <a:endParaRPr kumimoji="1"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通过 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作用域插槽 </a:t>
            </a:r>
            <a:r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传值绑定，进而使用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FA9D80-033C-5849-557E-78BA5C87414A}"/>
              </a:ext>
            </a:extLst>
          </p:cNvPr>
          <p:cNvSpPr txBox="1"/>
          <p:nvPr/>
        </p:nvSpPr>
        <p:spPr>
          <a:xfrm>
            <a:off x="731205" y="4121951"/>
            <a:ext cx="4274675" cy="1868567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MyTable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删除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MyTable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MyTable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list2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查看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MyTable</a:t>
            </a:r>
            <a:r>
              <a:rPr lang="en-US" altLang="zh-CN" sz="16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/>
          <p:cNvSpPr>
            <a:spLocks noGrp="1"/>
          </p:cNvSpPr>
          <p:nvPr/>
        </p:nvSpPr>
        <p:spPr>
          <a:xfrm>
            <a:off x="795020" y="1596390"/>
            <a:ext cx="10749915" cy="102171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</a:rPr>
              <a:t>基本使用步骤：</a:t>
            </a:r>
          </a:p>
          <a:p>
            <a:pPr marL="0" indent="0">
              <a:buNone/>
            </a:pPr>
            <a:r>
              <a:rPr kumimoji="1">
                <a:solidFill>
                  <a:srgbClr val="333333"/>
                </a:solidFill>
              </a:rPr>
              <a:t>1. 给 slot 标签, 以 添加属性的方式传值</a:t>
            </a:r>
          </a:p>
        </p:txBody>
      </p:sp>
      <p:sp>
        <p:nvSpPr>
          <p:cNvPr id="14" name="文本占位符 1"/>
          <p:cNvSpPr>
            <a:spLocks noGrp="1"/>
          </p:cNvSpPr>
          <p:nvPr/>
        </p:nvSpPr>
        <p:spPr>
          <a:xfrm>
            <a:off x="795020" y="3164840"/>
            <a:ext cx="10749915" cy="4984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>
                <a:solidFill>
                  <a:srgbClr val="333333"/>
                </a:solidFill>
              </a:rPr>
              <a:t>2. 所有添加的属性, 都会被收集到一个对象中</a:t>
            </a:r>
          </a:p>
        </p:txBody>
      </p:sp>
      <p:sp>
        <p:nvSpPr>
          <p:cNvPr id="16" name="文本占位符 1"/>
          <p:cNvSpPr>
            <a:spLocks noGrp="1"/>
          </p:cNvSpPr>
          <p:nvPr/>
        </p:nvSpPr>
        <p:spPr>
          <a:xfrm>
            <a:off x="795020" y="4210050"/>
            <a:ext cx="10749915" cy="4984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>
                <a:solidFill>
                  <a:srgbClr val="333333"/>
                </a:solidFill>
              </a:rPr>
              <a:t>3. 在template中, 通过  ` </a:t>
            </a:r>
            <a:r>
              <a:rPr kumimoji="1">
                <a:solidFill>
                  <a:srgbClr val="C00000"/>
                </a:solidFill>
              </a:rPr>
              <a:t>#插槽名= "obj" </a:t>
            </a:r>
            <a:r>
              <a:rPr kumimoji="1">
                <a:solidFill>
                  <a:srgbClr val="333333"/>
                </a:solidFill>
              </a:rPr>
              <a:t>` 接收</a:t>
            </a:r>
            <a:r>
              <a:rPr kumimoji="1" lang="zh-CN" altLang="en-US">
                <a:solidFill>
                  <a:srgbClr val="333333"/>
                </a:solidFill>
              </a:rPr>
              <a:t>，默认插槽名为 </a:t>
            </a:r>
            <a:r>
              <a:rPr kumimoji="1" lang="en-US" altLang="zh-CN">
                <a:solidFill>
                  <a:srgbClr val="C00000"/>
                </a:solidFill>
              </a:rPr>
              <a:t>default</a:t>
            </a:r>
            <a:endParaRPr kumimoji="1">
              <a:solidFill>
                <a:srgbClr val="C00000"/>
              </a:solidFill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7567934C-269E-60E5-9A9C-106CA6A8D225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20800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>
                <a:sym typeface="+mn-ea"/>
              </a:rPr>
              <a:t>插槽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作用域插槽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EFCC9A-F077-CB47-EF8D-592ECD2B92FA}"/>
              </a:ext>
            </a:extLst>
          </p:cNvPr>
          <p:cNvSpPr txBox="1"/>
          <p:nvPr/>
        </p:nvSpPr>
        <p:spPr>
          <a:xfrm>
            <a:off x="1083310" y="2516302"/>
            <a:ext cx="6050577" cy="348377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item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"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>
                <a:solidFill>
                  <a:srgbClr val="CE9178"/>
                </a:solidFill>
                <a:latin typeface="Consolas" panose="020B0609020204030204" pitchFamily="49" charset="0"/>
              </a:rPr>
              <a:t>测试文本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slot</a:t>
            </a:r>
            <a:r>
              <a:rPr lang="en-US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BCB6C2-4797-C891-A477-55B7975E438F}"/>
              </a:ext>
            </a:extLst>
          </p:cNvPr>
          <p:cNvSpPr txBox="1"/>
          <p:nvPr/>
        </p:nvSpPr>
        <p:spPr>
          <a:xfrm>
            <a:off x="1078255" y="3683992"/>
            <a:ext cx="6050577" cy="348377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{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id: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msg: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600">
                <a:solidFill>
                  <a:srgbClr val="CE9178"/>
                </a:solidFill>
                <a:latin typeface="Consolas" panose="020B0609020204030204" pitchFamily="49" charset="0"/>
              </a:rPr>
              <a:t>测试文本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AACC8F-AF7B-7263-B787-D7EC1310649C}"/>
              </a:ext>
            </a:extLst>
          </p:cNvPr>
          <p:cNvSpPr txBox="1"/>
          <p:nvPr/>
        </p:nvSpPr>
        <p:spPr>
          <a:xfrm>
            <a:off x="1078254" y="4712017"/>
            <a:ext cx="6050578" cy="1361837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MyTable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  <a:r>
              <a:rPr lang="fr-FR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list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fr-FR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list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"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#</a:t>
            </a:r>
            <a:r>
              <a:rPr lang="fr-FR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default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fr-FR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obj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"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@</a:t>
            </a:r>
            <a:r>
              <a:rPr lang="fr-FR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click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fr-FR" altLang="zh-CN" sz="1600">
                <a:solidFill>
                  <a:srgbClr val="DCDCAA"/>
                </a:solidFill>
                <a:latin typeface="Consolas" panose="020B0609020204030204" pitchFamily="49" charset="0"/>
              </a:rPr>
              <a:t>del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obj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)"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fr-FR" sz="1600">
                <a:solidFill>
                  <a:srgbClr val="D4D4D4"/>
                </a:solidFill>
                <a:latin typeface="Consolas" panose="020B0609020204030204" pitchFamily="49" charset="0"/>
              </a:rPr>
              <a:t>删除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MyTable</a:t>
            </a:r>
            <a:r>
              <a:rPr lang="fr-FR" altLang="zh-CN" sz="16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406900" y="1173480"/>
            <a:ext cx="6957695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作用域插槽的作用是什么？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可以给插槽上绑定数据，供将来使用组件时使用</a:t>
            </a:r>
          </a:p>
          <a:p>
            <a:pPr marL="0" indent="0">
              <a:buNone/>
            </a:pPr>
            <a:r>
              <a:rPr lang="zh-CN" altLang="en-US"/>
              <a:t>作用域插槽使用步骤？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kumimoji="1">
                <a:solidFill>
                  <a:srgbClr val="333333"/>
                </a:solidFill>
                <a:sym typeface="+mn-ea"/>
              </a:rPr>
              <a:t>给 slot 标签, 以 添加属性的方式传值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）所有属性都会被收集到一个对象中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kumimoji="1">
                <a:solidFill>
                  <a:srgbClr val="333333"/>
                </a:solidFill>
                <a:sym typeface="+mn-ea"/>
              </a:rPr>
              <a:t>template中, 通过  ` </a:t>
            </a:r>
            <a:r>
              <a:rPr kumimoji="1" lang="en-US">
                <a:solidFill>
                  <a:srgbClr val="C00000"/>
                </a:solidFill>
                <a:sym typeface="+mn-ea"/>
              </a:rPr>
              <a:t>#</a:t>
            </a:r>
            <a:r>
              <a:rPr kumimoji="1">
                <a:solidFill>
                  <a:srgbClr val="C00000"/>
                </a:solidFill>
                <a:sym typeface="+mn-ea"/>
              </a:rPr>
              <a:t>插槽名= "obj" </a:t>
            </a:r>
            <a:r>
              <a:rPr kumimoji="1">
                <a:solidFill>
                  <a:srgbClr val="333333"/>
                </a:solidFill>
                <a:sym typeface="+mn-ea"/>
              </a:rPr>
              <a:t>` 接收</a:t>
            </a:r>
            <a:endParaRPr kumimoji="1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86157-6A53-F781-15FC-56C6717E7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2787" y="1000800"/>
            <a:ext cx="7399213" cy="4856400"/>
          </a:xfrm>
        </p:spPr>
        <p:txBody>
          <a:bodyPr/>
          <a:lstStyle/>
          <a:p>
            <a:r>
              <a:rPr lang="zh-CN" altLang="en-US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自定义指令</a:t>
            </a:r>
            <a:endParaRPr lang="en-US" altLang="zh-CN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基本语法 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全局，局部注册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/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指令的值 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v-loading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指令封装</a:t>
            </a: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插槽 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默认插槽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具名插槽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作用域插槽</a:t>
            </a: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综合案例：商品列表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MyTag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组件封装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MyTable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组件封装</a:t>
            </a:r>
            <a:endParaRPr lang="en-US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路由入门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单页应用程序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 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 VueRouter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的基本使用</a:t>
            </a:r>
            <a:endParaRPr lang="en-US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9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7214293-AF8A-FDF3-71FC-C79AD890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  <a:r>
              <a:rPr lang="en-US" altLang="zh-CN"/>
              <a:t> - </a:t>
            </a:r>
            <a:r>
              <a:rPr lang="zh-CN" altLang="en-US"/>
              <a:t>商品列表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C02C3E-72CD-F7C8-45CA-012ED18F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02" y="1590102"/>
            <a:ext cx="7408498" cy="3848664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4C6F8BAE-0D61-CF51-9D84-AAF03102EB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20800" cy="4550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需求说明：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my-tag 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标签组件封装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(1)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双击显示输入框，输入框获取焦点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(2)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失去焦点，隐藏输入框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(3)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回显标签信息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(4)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内容修改，回车 → 修改标签信息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my-table 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表格组件封装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(1)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动态传递表格数据渲染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(2)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表头支持用户自定义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(3)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主体支持用户自定义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37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13376" y="937505"/>
            <a:ext cx="6957695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商品列表的实现封装了几个组件？</a:t>
            </a:r>
          </a:p>
          <a:p>
            <a:pPr marL="0" indent="0">
              <a:buNone/>
            </a:pPr>
            <a:r>
              <a:rPr lang="en-US" altLang="zh-CN"/>
              <a:t>	2</a:t>
            </a:r>
            <a:r>
              <a:rPr lang="zh-CN" altLang="en-US"/>
              <a:t>个组件，标签组件 和 表格组件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封装用到的核心技术点有哪些？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kumimoji="1" lang="en-US" altLang="zh-CN">
                <a:solidFill>
                  <a:srgbClr val="333333"/>
                </a:solidFill>
                <a:sym typeface="+mn-ea"/>
              </a:rPr>
              <a:t>props</a:t>
            </a:r>
            <a:r>
              <a:rPr kumimoji="1" lang="zh-CN" altLang="en-US">
                <a:solidFill>
                  <a:srgbClr val="333333"/>
                </a:solidFill>
                <a:sym typeface="+mn-ea"/>
              </a:rPr>
              <a:t>父传子  </a:t>
            </a:r>
            <a:r>
              <a:rPr kumimoji="1" lang="en-US" altLang="zh-CN">
                <a:solidFill>
                  <a:srgbClr val="333333"/>
                </a:solidFill>
                <a:sym typeface="+mn-ea"/>
              </a:rPr>
              <a:t>$emit</a:t>
            </a:r>
            <a:r>
              <a:rPr kumimoji="1" lang="zh-CN" altLang="en-US">
                <a:solidFill>
                  <a:srgbClr val="333333"/>
                </a:solidFill>
                <a:sym typeface="+mn-ea"/>
              </a:rPr>
              <a:t>子传父   </a:t>
            </a:r>
            <a:r>
              <a:rPr kumimoji="1" lang="en-US" altLang="zh-CN">
                <a:solidFill>
                  <a:srgbClr val="333333"/>
                </a:solidFill>
                <a:sym typeface="+mn-ea"/>
              </a:rPr>
              <a:t>v-model</a:t>
            </a:r>
          </a:p>
          <a:p>
            <a:pPr marL="0" indent="0">
              <a:buNone/>
            </a:pPr>
            <a:r>
              <a:rPr kumimoji="1" lang="en-US" altLang="zh-CN">
                <a:solidFill>
                  <a:srgbClr val="333333"/>
                </a:solidFill>
                <a:sym typeface="+mn-ea"/>
              </a:rPr>
              <a:t>	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$nextTick </a:t>
            </a:r>
            <a:r>
              <a:rPr lang="zh-CN" altLang="en-US"/>
              <a:t>自定义指令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）插槽：具名插槽，作用域插槽</a:t>
            </a:r>
          </a:p>
        </p:txBody>
      </p:sp>
    </p:spTree>
    <p:extLst>
      <p:ext uri="{BB962C8B-B14F-4D97-AF65-F5344CB8AC3E}">
        <p14:creationId xmlns:p14="http://schemas.microsoft.com/office/powerpoint/2010/main" val="265558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86157-6A53-F781-15FC-56C6717E79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2787" y="1000800"/>
            <a:ext cx="7399213" cy="4856400"/>
          </a:xfrm>
        </p:spPr>
        <p:txBody>
          <a:bodyPr/>
          <a:lstStyle/>
          <a:p>
            <a:r>
              <a:rPr lang="zh-CN" altLang="en-US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自定义指令</a:t>
            </a:r>
            <a:endParaRPr lang="en-US" altLang="zh-CN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基本语法 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全局，局部注册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/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指令的值 </a:t>
            </a:r>
            <a:r>
              <a:rPr lang="en-US" altLang="zh-CN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v-loading 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指令封装</a:t>
            </a: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插槽 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默认插槽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具名插槽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作用域插槽</a:t>
            </a:r>
          </a:p>
          <a:p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综合案例：商品列表</a:t>
            </a:r>
            <a:endParaRPr lang="en-US" altLang="zh-CN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MyTag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组件封装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/ MyTable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组件封装</a:t>
            </a:r>
            <a:endParaRPr lang="en-US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路由入门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单页应用程序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 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 VueRouter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的基本使用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目录存放问题 </a:t>
            </a:r>
            <a:r>
              <a:rPr kumimoji="1"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kumimoji="1"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路由模块封装</a:t>
            </a:r>
            <a:endParaRPr lang="en-US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081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EEA9A32-F149-11CD-3876-F07BBB2F0767}"/>
              </a:ext>
            </a:extLst>
          </p:cNvPr>
          <p:cNvSpPr txBox="1"/>
          <p:nvPr/>
        </p:nvSpPr>
        <p:spPr>
          <a:xfrm>
            <a:off x="6459795" y="2557333"/>
            <a:ext cx="1514168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v-model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E6D4D7-68D7-E2C1-1F07-C20B2571C8F6}"/>
              </a:ext>
            </a:extLst>
          </p:cNvPr>
          <p:cNvSpPr txBox="1"/>
          <p:nvPr/>
        </p:nvSpPr>
        <p:spPr>
          <a:xfrm>
            <a:off x="6459795" y="3239287"/>
            <a:ext cx="1445342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v-for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BAC22E-7549-FC39-245A-E71DF936E4DA}"/>
              </a:ext>
            </a:extLst>
          </p:cNvPr>
          <p:cNvSpPr txBox="1"/>
          <p:nvPr/>
        </p:nvSpPr>
        <p:spPr>
          <a:xfrm>
            <a:off x="6459795" y="1875379"/>
            <a:ext cx="1710813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v-html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FA2938-4628-33BF-67BF-74232A0C335E}"/>
              </a:ext>
            </a:extLst>
          </p:cNvPr>
          <p:cNvSpPr txBox="1"/>
          <p:nvPr/>
        </p:nvSpPr>
        <p:spPr>
          <a:xfrm>
            <a:off x="6459795" y="3908858"/>
            <a:ext cx="1445342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D09A6703-CD22-014F-03B7-971BF6CC5ECB}"/>
              </a:ext>
            </a:extLst>
          </p:cNvPr>
          <p:cNvSpPr/>
          <p:nvPr/>
        </p:nvSpPr>
        <p:spPr>
          <a:xfrm>
            <a:off x="5997679" y="2088780"/>
            <a:ext cx="294968" cy="2241755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A21C124-C891-CFA1-2196-C47F44552083}"/>
              </a:ext>
            </a:extLst>
          </p:cNvPr>
          <p:cNvSpPr txBox="1"/>
          <p:nvPr/>
        </p:nvSpPr>
        <p:spPr>
          <a:xfrm>
            <a:off x="4778478" y="2919296"/>
            <a:ext cx="1710813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内置指令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48623D-B2DD-686C-FD35-DC18B5FCE725}"/>
              </a:ext>
            </a:extLst>
          </p:cNvPr>
          <p:cNvSpPr txBox="1"/>
          <p:nvPr/>
        </p:nvSpPr>
        <p:spPr>
          <a:xfrm>
            <a:off x="9291485" y="2557333"/>
            <a:ext cx="1514168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v-loading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5F8D6D-58DA-C76C-6F5A-662935722C85}"/>
              </a:ext>
            </a:extLst>
          </p:cNvPr>
          <p:cNvSpPr txBox="1"/>
          <p:nvPr/>
        </p:nvSpPr>
        <p:spPr>
          <a:xfrm>
            <a:off x="9291485" y="3239287"/>
            <a:ext cx="1445342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v-lazy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3C4E01-FE47-3A9F-2EED-E2867202D6F3}"/>
              </a:ext>
            </a:extLst>
          </p:cNvPr>
          <p:cNvSpPr txBox="1"/>
          <p:nvPr/>
        </p:nvSpPr>
        <p:spPr>
          <a:xfrm>
            <a:off x="9291485" y="1875379"/>
            <a:ext cx="1710813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v-focus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8E92F71-486C-BA4F-0B74-4DADE43C03E1}"/>
              </a:ext>
            </a:extLst>
          </p:cNvPr>
          <p:cNvSpPr txBox="1"/>
          <p:nvPr/>
        </p:nvSpPr>
        <p:spPr>
          <a:xfrm>
            <a:off x="9291485" y="3908858"/>
            <a:ext cx="1445342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BE9C5AB6-7880-45B6-E818-87F4B430A500}"/>
              </a:ext>
            </a:extLst>
          </p:cNvPr>
          <p:cNvSpPr/>
          <p:nvPr/>
        </p:nvSpPr>
        <p:spPr>
          <a:xfrm>
            <a:off x="8829369" y="2088780"/>
            <a:ext cx="294968" cy="2241755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33192CF-CA6C-407E-C92C-0183756534A1}"/>
              </a:ext>
            </a:extLst>
          </p:cNvPr>
          <p:cNvSpPr txBox="1"/>
          <p:nvPr/>
        </p:nvSpPr>
        <p:spPr>
          <a:xfrm>
            <a:off x="7610168" y="2919296"/>
            <a:ext cx="1710813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自定义指令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7FF19D5-23C4-E325-8DCB-169F57BBC023}"/>
              </a:ext>
            </a:extLst>
          </p:cNvPr>
          <p:cNvSpPr txBox="1"/>
          <p:nvPr/>
        </p:nvSpPr>
        <p:spPr>
          <a:xfrm>
            <a:off x="4778478" y="4801213"/>
            <a:ext cx="3716595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每个指令有着自己各自独立的功能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25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9" grpId="0" animBg="1"/>
      <p:bldP spid="23" grpId="0"/>
      <p:bldP spid="30" grpId="0"/>
      <p:bldP spid="31" grpId="0"/>
      <p:bldP spid="32" grpId="0"/>
      <p:bldP spid="33" grpId="0"/>
      <p:bldP spid="34" grpId="0" animBg="1"/>
      <p:bldP spid="3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576433"/>
            <a:ext cx="10749598" cy="4219575"/>
          </a:xfrm>
        </p:spPr>
        <p:txBody>
          <a:bodyPr/>
          <a:lstStyle/>
          <a:p>
            <a:pPr marL="276225" indent="-276225"/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单页面应用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(SPA):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所有功能在 </a:t>
            </a:r>
            <a:r>
              <a:rPr kumimoji="1" lang="zh-CN" altLang="en-US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</a:t>
            </a:r>
            <a:r>
              <a:rPr kumimoji="1" lang="en-US" altLang="zh-CN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kumimoji="1" lang="zh-CN" altLang="en-US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上实现</a:t>
            </a:r>
            <a:endParaRPr kumimoji="1" lang="en-US" altLang="zh-CN" sz="16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具体示例</a:t>
            </a:r>
            <a:r>
              <a:rPr kumimoji="1"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kumimoji="1"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网易云音乐</a:t>
            </a:r>
            <a:r>
              <a:rPr kumimoji="1"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/>
              </a:rPr>
              <a:t>https://music.163.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/>
              </a:rPr>
              <a:t>com/</a:t>
            </a:r>
            <a:endParaRPr kumimoji="1"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dirty="0"/>
              <a:t>单页应用程序</a:t>
            </a:r>
            <a:r>
              <a:rPr kumimoji="1" lang="en-US" altLang="zh-CN" dirty="0"/>
              <a:t>: </a:t>
            </a:r>
            <a:r>
              <a:rPr lang="en-US" altLang="zh-CN">
                <a:sym typeface="+mn-ea"/>
              </a:rPr>
              <a:t>SPA - Single Page Application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D8E551-5995-2513-4304-470C8336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58" y="2604004"/>
            <a:ext cx="4906986" cy="28528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B4CF1B-A4EC-9C7C-F00F-27799724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04003"/>
            <a:ext cx="5724300" cy="2852899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701C8C33-8B17-D942-A37C-3C01A3EFDD83}"/>
              </a:ext>
            </a:extLst>
          </p:cNvPr>
          <p:cNvSpPr txBox="1">
            <a:spLocks/>
          </p:cNvSpPr>
          <p:nvPr/>
        </p:nvSpPr>
        <p:spPr>
          <a:xfrm>
            <a:off x="2637236" y="5562547"/>
            <a:ext cx="1230014" cy="40301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单页面应用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FA6D330-DA1C-B8B0-013D-DD2480F4223F}"/>
              </a:ext>
            </a:extLst>
          </p:cNvPr>
          <p:cNvSpPr txBox="1">
            <a:spLocks/>
          </p:cNvSpPr>
          <p:nvPr/>
        </p:nvSpPr>
        <p:spPr>
          <a:xfrm>
            <a:off x="8416147" y="5562547"/>
            <a:ext cx="1230014" cy="40301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多页面应用</a:t>
            </a:r>
          </a:p>
        </p:txBody>
      </p:sp>
    </p:spTree>
    <p:extLst>
      <p:ext uri="{BB962C8B-B14F-4D97-AF65-F5344CB8AC3E}">
        <p14:creationId xmlns:p14="http://schemas.microsoft.com/office/powerpoint/2010/main" val="31175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dirty="0"/>
              <a:t>单页应用程序</a:t>
            </a:r>
            <a:r>
              <a:rPr kumimoji="1" lang="en-US" altLang="zh-CN" dirty="0"/>
              <a:t>: </a:t>
            </a:r>
            <a:r>
              <a:rPr lang="en-US" altLang="zh-CN">
                <a:sym typeface="+mn-ea"/>
              </a:rPr>
              <a:t>SPA - Single Page Application</a:t>
            </a:r>
            <a:endParaRPr kumimoji="1" lang="en-US" altLang="zh-CN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D60C49F-43DA-6389-6DF6-0AC82609F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736656"/>
              </p:ext>
            </p:extLst>
          </p:nvPr>
        </p:nvGraphicFramePr>
        <p:xfrm>
          <a:off x="710880" y="2144599"/>
          <a:ext cx="10576552" cy="2240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454">
                  <a:extLst>
                    <a:ext uri="{9D8B030D-6E8A-4147-A177-3AD203B41FA5}">
                      <a16:colId xmlns:a16="http://schemas.microsoft.com/office/drawing/2014/main" val="2821791083"/>
                    </a:ext>
                  </a:extLst>
                </a:gridCol>
                <a:gridCol w="1490773">
                  <a:extLst>
                    <a:ext uri="{9D8B030D-6E8A-4147-A177-3AD203B41FA5}">
                      <a16:colId xmlns:a16="http://schemas.microsoft.com/office/drawing/2014/main" val="1213703076"/>
                    </a:ext>
                  </a:extLst>
                </a:gridCol>
                <a:gridCol w="1453980">
                  <a:extLst>
                    <a:ext uri="{9D8B030D-6E8A-4147-A177-3AD203B41FA5}">
                      <a16:colId xmlns:a16="http://schemas.microsoft.com/office/drawing/2014/main" val="1812962781"/>
                    </a:ext>
                  </a:extLst>
                </a:gridCol>
                <a:gridCol w="1322069">
                  <a:extLst>
                    <a:ext uri="{9D8B030D-6E8A-4147-A177-3AD203B41FA5}">
                      <a16:colId xmlns:a16="http://schemas.microsoft.com/office/drawing/2014/main" val="1207993335"/>
                    </a:ext>
                  </a:extLst>
                </a:gridCol>
                <a:gridCol w="1322069">
                  <a:extLst>
                    <a:ext uri="{9D8B030D-6E8A-4147-A177-3AD203B41FA5}">
                      <a16:colId xmlns:a16="http://schemas.microsoft.com/office/drawing/2014/main" val="203536426"/>
                    </a:ext>
                  </a:extLst>
                </a:gridCol>
                <a:gridCol w="1322069">
                  <a:extLst>
                    <a:ext uri="{9D8B030D-6E8A-4147-A177-3AD203B41FA5}">
                      <a16:colId xmlns:a16="http://schemas.microsoft.com/office/drawing/2014/main" val="4029865020"/>
                    </a:ext>
                  </a:extLst>
                </a:gridCol>
                <a:gridCol w="1322069">
                  <a:extLst>
                    <a:ext uri="{9D8B030D-6E8A-4147-A177-3AD203B41FA5}">
                      <a16:colId xmlns:a16="http://schemas.microsoft.com/office/drawing/2014/main" val="3112655554"/>
                    </a:ext>
                  </a:extLst>
                </a:gridCol>
                <a:gridCol w="1322069">
                  <a:extLst>
                    <a:ext uri="{9D8B030D-6E8A-4147-A177-3AD203B41FA5}">
                      <a16:colId xmlns:a16="http://schemas.microsoft.com/office/drawing/2014/main" val="62294566"/>
                    </a:ext>
                  </a:extLst>
                </a:gridCol>
              </a:tblGrid>
              <a:tr h="7468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开发分类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实现方式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页面性能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开发效率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用户体验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学习成本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首屏加载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SEO</a:t>
                      </a:r>
                      <a:endParaRPr lang="zh-CN" altLang="en-US" sz="1600" b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706183"/>
                  </a:ext>
                </a:extLst>
              </a:tr>
              <a:tr h="7468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单页</a:t>
                      </a:r>
                      <a:endParaRPr lang="en-US" altLang="zh-CN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一个</a:t>
                      </a:r>
                      <a:r>
                        <a:rPr lang="en-US" altLang="zh-CN" sz="1600" b="0"/>
                        <a:t>html</a:t>
                      </a:r>
                      <a:r>
                        <a:rPr lang="zh-CN" altLang="en-US" sz="1600" b="0"/>
                        <a:t>页面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按需更新</a:t>
                      </a:r>
                      <a:br>
                        <a:rPr lang="en-US" altLang="zh-CN" sz="1600" b="0"/>
                      </a:br>
                      <a:r>
                        <a:rPr lang="zh-CN" altLang="en-US" sz="1600" b="0"/>
                        <a:t>性能高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高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非常好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高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慢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差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92621"/>
                  </a:ext>
                </a:extLst>
              </a:tr>
              <a:tr h="7468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多页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多个</a:t>
                      </a:r>
                      <a:r>
                        <a:rPr lang="en-US" altLang="zh-CN" sz="1600" b="0"/>
                        <a:t>html</a:t>
                      </a:r>
                      <a:r>
                        <a:rPr lang="zh-CN" altLang="en-US" sz="1600" b="0"/>
                        <a:t>页面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整页更新</a:t>
                      </a:r>
                      <a:br>
                        <a:rPr lang="en-US" altLang="zh-CN" sz="1600" b="0"/>
                      </a:br>
                      <a:r>
                        <a:rPr lang="zh-CN" altLang="en-US" sz="1600" b="0"/>
                        <a:t>性能低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中等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一般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中等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快</a:t>
                      </a:r>
                    </a:p>
                  </a:txBody>
                  <a:tcPr anchor="ctr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/>
                        <a:t>优</a:t>
                      </a:r>
                    </a:p>
                  </a:txBody>
                  <a:tcPr anchor="ctr"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64880"/>
                  </a:ext>
                </a:extLst>
              </a:tr>
            </a:tbl>
          </a:graphicData>
        </a:graphic>
      </p:graphicFrame>
      <p:sp>
        <p:nvSpPr>
          <p:cNvPr id="8" name="文本占位符 1">
            <a:extLst>
              <a:ext uri="{FF2B5EF4-FFF2-40B4-BE49-F238E27FC236}">
                <a16:creationId xmlns:a16="http://schemas.microsoft.com/office/drawing/2014/main" id="{F0BC2E81-DD4F-143C-CC83-396C440EF1EA}"/>
              </a:ext>
            </a:extLst>
          </p:cNvPr>
          <p:cNvSpPr txBox="1">
            <a:spLocks/>
          </p:cNvSpPr>
          <p:nvPr/>
        </p:nvSpPr>
        <p:spPr>
          <a:xfrm>
            <a:off x="3532737" y="4817001"/>
            <a:ext cx="2553430" cy="68077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2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单页面应用      </a:t>
            </a:r>
            <a:r>
              <a:rPr kumimoji="1" lang="en-US" altLang="zh-CN" sz="2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VS</a:t>
            </a:r>
            <a:endParaRPr kumimoji="1" lang="zh-CN" altLang="en-US" sz="24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B0896CB-EDB6-8087-8CBD-CA5B29C8C9F9}"/>
              </a:ext>
            </a:extLst>
          </p:cNvPr>
          <p:cNvSpPr txBox="1">
            <a:spLocks/>
          </p:cNvSpPr>
          <p:nvPr/>
        </p:nvSpPr>
        <p:spPr>
          <a:xfrm>
            <a:off x="6381634" y="4817001"/>
            <a:ext cx="3873411" cy="103888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2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多页面应用</a:t>
            </a: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BC14087-0DD7-9BEC-A640-51B6D6903A18}"/>
              </a:ext>
            </a:extLst>
          </p:cNvPr>
          <p:cNvSpPr txBox="1">
            <a:spLocks/>
          </p:cNvSpPr>
          <p:nvPr/>
        </p:nvSpPr>
        <p:spPr>
          <a:xfrm>
            <a:off x="1190076" y="5413360"/>
            <a:ext cx="4094387" cy="44533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系统类网站 </a:t>
            </a:r>
            <a:r>
              <a:rPr kumimoji="1" lang="en-US" altLang="zh-CN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kumimoji="1" lang="zh-CN" altLang="en-US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内部网站 </a:t>
            </a:r>
            <a:r>
              <a:rPr kumimoji="1" lang="en-US" altLang="zh-CN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kumimoji="1" lang="zh-CN" altLang="en-US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文档类网站</a:t>
            </a:r>
            <a:r>
              <a:rPr kumimoji="1" lang="en-US" altLang="zh-CN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</a:t>
            </a:r>
            <a:r>
              <a:rPr kumimoji="1" lang="zh-CN" altLang="en-US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移动端站点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62F7EDF5-DD0E-6E4F-5DAB-4AB86FC8822B}"/>
              </a:ext>
            </a:extLst>
          </p:cNvPr>
          <p:cNvSpPr txBox="1">
            <a:spLocks/>
          </p:cNvSpPr>
          <p:nvPr/>
        </p:nvSpPr>
        <p:spPr>
          <a:xfrm>
            <a:off x="6381634" y="5413360"/>
            <a:ext cx="4330610" cy="54807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公司官网 </a:t>
            </a:r>
            <a:r>
              <a:rPr kumimoji="1" lang="en-US" altLang="zh-CN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</a:t>
            </a:r>
            <a:r>
              <a:rPr kumimoji="1" lang="zh-CN" altLang="en-US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电商类网站</a:t>
            </a:r>
            <a:r>
              <a:rPr kumimoji="1" lang="en-US" altLang="zh-CN" sz="14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1" lang="zh-CN" altLang="en-US" sz="14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91590" y="1173480"/>
            <a:ext cx="7616720" cy="4511040"/>
          </a:xfrm>
        </p:spPr>
        <p:txBody>
          <a:bodyPr/>
          <a:lstStyle/>
          <a:p>
            <a:r>
              <a:rPr lang="zh-CN" altLang="en-US" dirty="0"/>
              <a:t>什么是单页面应用程序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kumimoji="1" lang="zh-CN" altLang="en-US" dirty="0">
                <a:solidFill>
                  <a:srgbClr val="333333"/>
                </a:solidFill>
                <a:sym typeface="+mn-ea"/>
              </a:rPr>
              <a:t>所有功能在</a:t>
            </a:r>
            <a:r>
              <a:rPr kumimoji="1" lang="zh-CN" altLang="en-US" dirty="0">
                <a:solidFill>
                  <a:srgbClr val="AD2B26"/>
                </a:solidFill>
                <a:sym typeface="+mn-ea"/>
              </a:rPr>
              <a:t>一个</a:t>
            </a:r>
            <a:r>
              <a:rPr kumimoji="1" lang="en-US" altLang="zh-CN" dirty="0">
                <a:solidFill>
                  <a:srgbClr val="AD2B26"/>
                </a:solidFill>
                <a:sym typeface="+mn-ea"/>
              </a:rPr>
              <a:t>html</a:t>
            </a:r>
            <a:r>
              <a:rPr kumimoji="1" lang="zh-CN" altLang="en-US" dirty="0">
                <a:solidFill>
                  <a:srgbClr val="AD2B26"/>
                </a:solidFill>
                <a:sym typeface="+mn-ea"/>
              </a:rPr>
              <a:t>页面</a:t>
            </a:r>
            <a:r>
              <a:rPr kumimoji="1" lang="zh-CN" altLang="en-US" dirty="0">
                <a:solidFill>
                  <a:srgbClr val="333333"/>
                </a:solidFill>
                <a:sym typeface="+mn-ea"/>
              </a:rPr>
              <a:t>上实现</a:t>
            </a:r>
            <a:endParaRPr lang="en-US" altLang="zh-CN" dirty="0"/>
          </a:p>
          <a:p>
            <a:pPr>
              <a:buAutoNum type="arabicPeriod" startAt="2"/>
            </a:pPr>
            <a:r>
              <a:rPr lang="zh-CN" altLang="en-US" dirty="0"/>
              <a:t>单</a:t>
            </a:r>
            <a:r>
              <a:rPr lang="zh-CN" altLang="en-US"/>
              <a:t>页面应用优缺点</a:t>
            </a:r>
            <a:r>
              <a:rPr lang="en-US" altLang="zh-CN"/>
              <a:t>?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优点：按需更新性能高，开发效率高，用户体验好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缺点：学习成本，首屏加载慢，不利于</a:t>
            </a:r>
            <a:r>
              <a:rPr lang="en-US" altLang="zh-CN"/>
              <a:t>SEO</a:t>
            </a:r>
          </a:p>
          <a:p>
            <a:pPr marL="0" indent="0">
              <a:buNone/>
            </a:pPr>
            <a:r>
              <a:rPr lang="en-US" altLang="zh-CN"/>
              <a:t>3.  </a:t>
            </a:r>
            <a:r>
              <a:rPr lang="zh-CN" altLang="en-US"/>
              <a:t>应用场景？</a:t>
            </a:r>
            <a:endParaRPr lang="en-US" altLang="zh-CN"/>
          </a:p>
          <a:p>
            <a:pPr marL="0" indent="0">
              <a:buNone/>
            </a:pPr>
            <a:r>
              <a:rPr kumimoji="1" lang="en-US" altLang="zh-CN">
                <a:solidFill>
                  <a:srgbClr val="333333"/>
                </a:solidFill>
              </a:rPr>
              <a:t>	</a:t>
            </a:r>
            <a:r>
              <a:rPr kumimoji="1" lang="zh-CN" altLang="en-US">
                <a:solidFill>
                  <a:srgbClr val="333333"/>
                </a:solidFill>
              </a:rPr>
              <a:t>系统类网站 </a:t>
            </a:r>
            <a:r>
              <a:rPr kumimoji="1" lang="en-US" altLang="zh-CN">
                <a:solidFill>
                  <a:srgbClr val="333333"/>
                </a:solidFill>
              </a:rPr>
              <a:t>/ </a:t>
            </a:r>
            <a:r>
              <a:rPr kumimoji="1" lang="zh-CN" altLang="en-US">
                <a:solidFill>
                  <a:srgbClr val="333333"/>
                </a:solidFill>
              </a:rPr>
              <a:t>内部网站 </a:t>
            </a:r>
            <a:r>
              <a:rPr kumimoji="1" lang="en-US" altLang="zh-CN">
                <a:solidFill>
                  <a:srgbClr val="333333"/>
                </a:solidFill>
              </a:rPr>
              <a:t>/ </a:t>
            </a:r>
            <a:r>
              <a:rPr kumimoji="1" lang="zh-CN" altLang="en-US">
                <a:solidFill>
                  <a:srgbClr val="333333"/>
                </a:solidFill>
              </a:rPr>
              <a:t>文档类网站 </a:t>
            </a:r>
            <a:r>
              <a:rPr kumimoji="1" lang="en-US" altLang="zh-CN">
                <a:solidFill>
                  <a:srgbClr val="333333"/>
                </a:solidFill>
              </a:rPr>
              <a:t>/</a:t>
            </a:r>
            <a:r>
              <a:rPr kumimoji="1" lang="zh-CN" altLang="en-US">
                <a:solidFill>
                  <a:srgbClr val="333333"/>
                </a:solidFill>
              </a:rPr>
              <a:t>移动端站点            </a:t>
            </a:r>
            <a:endParaRPr kumimoji="1" lang="en-US" altLang="zh-CN">
              <a:solidFill>
                <a:srgbClr val="333333"/>
              </a:solidFill>
            </a:endParaRPr>
          </a:p>
          <a:p>
            <a:pPr>
              <a:buAutoNum type="arabicPeriod" startAt="3"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7A06DBCC-6D76-1F9A-6160-B316B0A9021C}"/>
              </a:ext>
            </a:extLst>
          </p:cNvPr>
          <p:cNvSpPr txBox="1">
            <a:spLocks/>
          </p:cNvSpPr>
          <p:nvPr/>
        </p:nvSpPr>
        <p:spPr>
          <a:xfrm>
            <a:off x="4905356" y="1150074"/>
            <a:ext cx="6804863" cy="4326493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/>
              <a:t>单页面应用程序，之所以开发效率高，性能高，用户体验好</a:t>
            </a:r>
            <a:endParaRPr lang="en-US" altLang="zh-CN"/>
          </a:p>
          <a:p>
            <a:pPr marL="0" indent="0">
              <a:buFont typeface="+mj-lt"/>
              <a:buNone/>
            </a:pPr>
            <a:r>
              <a:rPr lang="zh-CN" altLang="en-US"/>
              <a:t>最大的原因就是：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Font typeface="+mj-lt"/>
              <a:buNone/>
            </a:pPr>
            <a:endParaRPr lang="en-US" altLang="zh-CN">
              <a:solidFill>
                <a:srgbClr val="C00000"/>
              </a:solidFill>
            </a:endParaRPr>
          </a:p>
          <a:p>
            <a:pPr marL="0" indent="0">
              <a:buFont typeface="+mj-lt"/>
              <a:buNone/>
            </a:pPr>
            <a:endParaRPr lang="en-US" altLang="zh-CN">
              <a:solidFill>
                <a:srgbClr val="C00000"/>
              </a:solidFill>
            </a:endParaRPr>
          </a:p>
          <a:p>
            <a:pPr marL="0" indent="0">
              <a:buFont typeface="+mj-lt"/>
              <a:buNone/>
            </a:pPr>
            <a:endParaRPr lang="en-US" altLang="zh-CN">
              <a:solidFill>
                <a:srgbClr val="C00000"/>
              </a:solidFill>
            </a:endParaRPr>
          </a:p>
          <a:p>
            <a:pPr marL="0" indent="0">
              <a:buFont typeface="+mj-lt"/>
              <a:buNone/>
            </a:pPr>
            <a:r>
              <a:rPr lang="zh-CN" altLang="en-US"/>
              <a:t>要按需更新，首先就需要明确：</a:t>
            </a:r>
            <a:r>
              <a:rPr lang="zh-CN" altLang="en-US">
                <a:solidFill>
                  <a:srgbClr val="C00000"/>
                </a:solidFill>
              </a:rPr>
              <a:t>访问路径 </a:t>
            </a:r>
            <a:r>
              <a:rPr lang="zh-CN" altLang="en-US"/>
              <a:t>和 </a:t>
            </a:r>
            <a:r>
              <a:rPr lang="zh-CN" altLang="en-US">
                <a:solidFill>
                  <a:srgbClr val="C00000"/>
                </a:solidFill>
              </a:rPr>
              <a:t>组件</a:t>
            </a:r>
            <a:r>
              <a:rPr lang="zh-CN" altLang="en-US"/>
              <a:t>的对应关系！</a:t>
            </a:r>
            <a:endParaRPr lang="en-US" altLang="zh-CN"/>
          </a:p>
          <a:p>
            <a:pPr marL="0" indent="0">
              <a:buFont typeface="+mj-lt"/>
              <a:buNone/>
            </a:pPr>
            <a:r>
              <a:rPr lang="zh-CN" altLang="en-US"/>
              <a:t>访问路径 和 组件的对应关系如何确定呢？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50F7A9-FF5E-2523-8508-8C11078B4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61046" y="4791814"/>
            <a:ext cx="811633" cy="665089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C00000"/>
                </a:solidFill>
              </a:rPr>
              <a:t>路由</a:t>
            </a:r>
            <a:endParaRPr lang="en-US" altLang="zh-CN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7F6F26-6CC3-C8DE-F058-0D7EC23E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11" y="2725878"/>
            <a:ext cx="2621495" cy="12718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FBA544-89D6-1B3A-942F-2237A63C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98" y="2725878"/>
            <a:ext cx="2621495" cy="13037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EA23B37-F8FA-53C0-547B-A0D7E2DFA3D2}"/>
              </a:ext>
            </a:extLst>
          </p:cNvPr>
          <p:cNvSpPr txBox="1"/>
          <p:nvPr/>
        </p:nvSpPr>
        <p:spPr>
          <a:xfrm>
            <a:off x="6710516" y="2022676"/>
            <a:ext cx="178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页面按需更新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35010" y="1030753"/>
            <a:ext cx="10720800" cy="517190"/>
          </a:xfrm>
        </p:spPr>
        <p:txBody>
          <a:bodyPr/>
          <a:lstStyle/>
          <a:p>
            <a:r>
              <a:rPr>
                <a:sym typeface="+mn-ea"/>
              </a:rPr>
              <a:t>路由的介绍</a:t>
            </a:r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5010" y="1562718"/>
            <a:ext cx="3957320" cy="5168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生活中的路由：设备和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zh-CN" altLang="en-US" sz="18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映射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763" y="2691427"/>
            <a:ext cx="2584739" cy="258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129" y="2146163"/>
            <a:ext cx="678815" cy="125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469" y="3491670"/>
            <a:ext cx="721995" cy="142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656" y="4999737"/>
            <a:ext cx="619760" cy="1480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直接箭头连接符 14"/>
          <p:cNvCxnSpPr>
            <a:stCxn id="9" idx="3"/>
            <a:endCxn id="1026" idx="1"/>
          </p:cNvCxnSpPr>
          <p:nvPr/>
        </p:nvCxnSpPr>
        <p:spPr>
          <a:xfrm>
            <a:off x="2690944" y="2775131"/>
            <a:ext cx="4871819" cy="12086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3"/>
          <p:cNvSpPr txBox="1"/>
          <p:nvPr/>
        </p:nvSpPr>
        <p:spPr>
          <a:xfrm rot="979643">
            <a:off x="5136898" y="3075765"/>
            <a:ext cx="188854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192.168.0.10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11" idx="3"/>
            <a:endCxn id="1026" idx="1"/>
          </p:cNvCxnSpPr>
          <p:nvPr/>
        </p:nvCxnSpPr>
        <p:spPr>
          <a:xfrm flipV="1">
            <a:off x="2705464" y="3983797"/>
            <a:ext cx="4857299" cy="2181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3" idx="3"/>
            <a:endCxn id="1026" idx="1"/>
          </p:cNvCxnSpPr>
          <p:nvPr/>
        </p:nvCxnSpPr>
        <p:spPr>
          <a:xfrm flipV="1">
            <a:off x="2661416" y="3983797"/>
            <a:ext cx="4901347" cy="17563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3"/>
          <p:cNvSpPr txBox="1"/>
          <p:nvPr/>
        </p:nvSpPr>
        <p:spPr>
          <a:xfrm>
            <a:off x="4651023" y="3609149"/>
            <a:ext cx="188854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192.168.0.19</a:t>
            </a:r>
            <a:endParaRPr lang="zh-CN" altLang="en-US" dirty="0"/>
          </a:p>
        </p:txBody>
      </p:sp>
      <p:sp>
        <p:nvSpPr>
          <p:cNvPr id="26" name="文本占位符 3"/>
          <p:cNvSpPr txBox="1"/>
          <p:nvPr/>
        </p:nvSpPr>
        <p:spPr>
          <a:xfrm rot="20355728">
            <a:off x="4880882" y="4194284"/>
            <a:ext cx="188854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192.168.0.42</a:t>
            </a:r>
            <a:endParaRPr lang="zh-CN" altLang="en-US" dirty="0"/>
          </a:p>
        </p:txBody>
      </p:sp>
      <p:sp>
        <p:nvSpPr>
          <p:cNvPr id="2" name="文本占位符 3"/>
          <p:cNvSpPr>
            <a:spLocks noGrp="1"/>
          </p:cNvSpPr>
          <p:nvPr/>
        </p:nvSpPr>
        <p:spPr>
          <a:xfrm>
            <a:off x="7522216" y="2203306"/>
            <a:ext cx="942340" cy="53403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路由器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8" grpId="0"/>
      <p:bldP spid="25" grpId="0"/>
      <p:bldP spid="26" grpId="0"/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35600" y="1006912"/>
            <a:ext cx="10720800" cy="517190"/>
          </a:xfrm>
        </p:spPr>
        <p:txBody>
          <a:bodyPr/>
          <a:lstStyle/>
          <a:p>
            <a:r>
              <a:rPr>
                <a:sym typeface="+mn-ea"/>
              </a:rPr>
              <a:t>路由的介绍</a:t>
            </a:r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5600" y="1524102"/>
            <a:ext cx="4745355" cy="3143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中路由：</a:t>
            </a:r>
            <a:r>
              <a:rPr lang="zh-CN" altLang="en-US" sz="18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路径</a:t>
            </a:r>
            <a:r>
              <a:rPr lang="en-US" altLang="zh-CN" sz="18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</a:t>
            </a:r>
            <a:r>
              <a:rPr lang="en-US" altLang="zh-CN" sz="1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映射</a:t>
            </a:r>
            <a:r>
              <a:rPr lang="en-US" altLang="zh-CN" sz="18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99" y="2405380"/>
            <a:ext cx="1896013" cy="342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94" y="2471515"/>
            <a:ext cx="1855915" cy="335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01" y="2471515"/>
            <a:ext cx="1861169" cy="337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占位符 3"/>
          <p:cNvSpPr txBox="1"/>
          <p:nvPr/>
        </p:nvSpPr>
        <p:spPr>
          <a:xfrm>
            <a:off x="735600" y="1888490"/>
            <a:ext cx="294068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dirty="0"/>
              <a:t>http://localhost:8080/#</a:t>
            </a:r>
            <a:r>
              <a:rPr lang="en-US" altLang="zh-CN" sz="1400" b="0" dirty="0">
                <a:solidFill>
                  <a:srgbClr val="AD2B26"/>
                </a:solidFill>
              </a:rPr>
              <a:t>/home</a:t>
            </a:r>
            <a:endParaRPr lang="zh-CN" altLang="en-US" sz="1400" b="0" dirty="0">
              <a:solidFill>
                <a:srgbClr val="AD2B26"/>
              </a:solidFill>
            </a:endParaRPr>
          </a:p>
        </p:txBody>
      </p:sp>
      <p:sp>
        <p:nvSpPr>
          <p:cNvPr id="20" name="文本占位符 3"/>
          <p:cNvSpPr txBox="1"/>
          <p:nvPr/>
        </p:nvSpPr>
        <p:spPr>
          <a:xfrm>
            <a:off x="4131179" y="1896526"/>
            <a:ext cx="323596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dirty="0"/>
              <a:t>http://localhost:8080/#</a:t>
            </a:r>
            <a:r>
              <a:rPr lang="en-US" altLang="zh-CN" sz="1400" b="0" dirty="0">
                <a:solidFill>
                  <a:srgbClr val="AD2B26"/>
                </a:solidFill>
              </a:rPr>
              <a:t>/comment</a:t>
            </a:r>
            <a:endParaRPr lang="zh-CN" altLang="en-US" sz="1400" b="0" dirty="0">
              <a:solidFill>
                <a:srgbClr val="AD2B26"/>
              </a:solidFill>
            </a:endParaRPr>
          </a:p>
        </p:txBody>
      </p:sp>
      <p:sp>
        <p:nvSpPr>
          <p:cNvPr id="21" name="文本占位符 3"/>
          <p:cNvSpPr txBox="1"/>
          <p:nvPr/>
        </p:nvSpPr>
        <p:spPr>
          <a:xfrm>
            <a:off x="7898949" y="1887536"/>
            <a:ext cx="3087370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dirty="0"/>
              <a:t>http://localhost:8080/#</a:t>
            </a:r>
            <a:r>
              <a:rPr lang="en-US" altLang="zh-CN" sz="1400" b="0" dirty="0">
                <a:solidFill>
                  <a:srgbClr val="AD2B26"/>
                </a:solidFill>
              </a:rPr>
              <a:t>/search</a:t>
            </a:r>
            <a:endParaRPr lang="zh-CN" altLang="en-US" sz="1400" b="0" dirty="0">
              <a:solidFill>
                <a:srgbClr val="AD2B26"/>
              </a:solidFill>
            </a:endParaRPr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E54C4AC4-1E30-8587-56BC-B5BACFD5E975}"/>
              </a:ext>
            </a:extLst>
          </p:cNvPr>
          <p:cNvSpPr txBox="1"/>
          <p:nvPr/>
        </p:nvSpPr>
        <p:spPr>
          <a:xfrm>
            <a:off x="1363449" y="5865694"/>
            <a:ext cx="1690763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/>
              <a:t>Home.vue </a:t>
            </a:r>
            <a:r>
              <a:rPr lang="zh-CN" altLang="en-US" sz="1400" b="0"/>
              <a:t>组件</a:t>
            </a:r>
            <a:endParaRPr lang="zh-CN" altLang="en-US" sz="1400" b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4D6D73-F3A9-6C47-24F1-ABFF9D046137}"/>
              </a:ext>
            </a:extLst>
          </p:cNvPr>
          <p:cNvSpPr txBox="1"/>
          <p:nvPr/>
        </p:nvSpPr>
        <p:spPr>
          <a:xfrm>
            <a:off x="4707594" y="5851088"/>
            <a:ext cx="294068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/>
              <a:t>Comment.vue</a:t>
            </a:r>
            <a:r>
              <a:rPr lang="zh-CN" altLang="en-US" sz="1400" b="0"/>
              <a:t>组件</a:t>
            </a:r>
            <a:endParaRPr lang="zh-CN" altLang="en-US" sz="1400" b="0" dirty="0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C847AC8B-3301-D07F-00A1-BA0B8CCB933D}"/>
              </a:ext>
            </a:extLst>
          </p:cNvPr>
          <p:cNvSpPr txBox="1"/>
          <p:nvPr/>
        </p:nvSpPr>
        <p:spPr>
          <a:xfrm>
            <a:off x="8515715" y="5865694"/>
            <a:ext cx="294068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/>
              <a:t>Search.vue</a:t>
            </a:r>
            <a:r>
              <a:rPr lang="zh-CN" altLang="en-US" sz="1400" b="0"/>
              <a:t>组件</a:t>
            </a:r>
            <a:endParaRPr lang="zh-CN" altLang="en-US" sz="1400" b="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A19A90-4E71-82D5-724A-042420982B54}"/>
              </a:ext>
            </a:extLst>
          </p:cNvPr>
          <p:cNvSpPr/>
          <p:nvPr/>
        </p:nvSpPr>
        <p:spPr>
          <a:xfrm>
            <a:off x="1158199" y="2674374"/>
            <a:ext cx="1896013" cy="28218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BFCD90-9E15-1B32-E210-60208F75AF54}"/>
              </a:ext>
            </a:extLst>
          </p:cNvPr>
          <p:cNvSpPr/>
          <p:nvPr/>
        </p:nvSpPr>
        <p:spPr>
          <a:xfrm>
            <a:off x="4687544" y="2721323"/>
            <a:ext cx="1896013" cy="28218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519E95-ED11-FBE7-F672-DC9C4C488FCD}"/>
              </a:ext>
            </a:extLst>
          </p:cNvPr>
          <p:cNvSpPr/>
          <p:nvPr/>
        </p:nvSpPr>
        <p:spPr>
          <a:xfrm>
            <a:off x="8358257" y="2704496"/>
            <a:ext cx="1896013" cy="28218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" grpId="0"/>
      <p:bldP spid="4" grpId="0"/>
      <p:bldP spid="7" grpId="0"/>
      <p:bldP spid="9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93268" y="1350461"/>
            <a:ext cx="6643326" cy="4511040"/>
          </a:xfrm>
        </p:spPr>
        <p:txBody>
          <a:bodyPr/>
          <a:lstStyle/>
          <a:p>
            <a:r>
              <a:rPr lang="zh-CN" altLang="en-US"/>
              <a:t>什么是路由？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路由是一种映射关系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AutoNum type="arabicPeriod" startAt="2"/>
            </a:pPr>
            <a:r>
              <a:rPr lang="en-US" altLang="zh-CN"/>
              <a:t>Vue</a:t>
            </a:r>
            <a:r>
              <a:rPr lang="zh-CN" altLang="en-US"/>
              <a:t>中的路由是什么</a:t>
            </a:r>
            <a:r>
              <a:rPr lang="en-US" altLang="zh-CN"/>
              <a:t>?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>
                <a:solidFill>
                  <a:srgbClr val="C00000"/>
                </a:solidFill>
              </a:rPr>
              <a:t>路径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和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组件 的映射关系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C00000"/>
                </a:solidFill>
              </a:rPr>
              <a:t>	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根据路由就能知道不同路径的，应该匹配渲染哪个组件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59775" y="1456085"/>
            <a:ext cx="6575090" cy="172956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目标：认识插件 </a:t>
            </a:r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VueRouter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，掌握 </a:t>
            </a:r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VueRouter 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的基本使用步骤</a:t>
            </a:r>
          </a:p>
          <a:p>
            <a:pPr marL="0" indent="0">
              <a:buNone/>
            </a:pP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地址栏路径时，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切换显示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匹配的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</a:t>
            </a:r>
            <a:endParaRPr kumimoji="1"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说明：</a:t>
            </a:r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 </a:t>
            </a: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官方的一个路由插件，是一个第三方包</a:t>
            </a:r>
          </a:p>
          <a:p>
            <a:pPr marL="0" indent="0">
              <a:buNone/>
            </a:pPr>
            <a:r>
              <a: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官网：</a:t>
            </a:r>
            <a:r>
              <a:rPr kumimoji="1"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/>
              </a:rPr>
              <a:t>https://v3.router.vuejs.org/zh/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9775" y="902424"/>
            <a:ext cx="10720800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VueRouter </a:t>
            </a:r>
            <a:r>
              <a:rPr>
                <a:sym typeface="+mn-ea"/>
              </a:rPr>
              <a:t>的 介绍</a:t>
            </a:r>
            <a:endParaRPr kumimoji="1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562" y="1497247"/>
            <a:ext cx="3291216" cy="4229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B1F8C6-D637-252A-5AD9-A00D4A914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24" y="3369874"/>
            <a:ext cx="4893978" cy="2357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59775" y="1350787"/>
            <a:ext cx="9527356" cy="52678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个基础步骤 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固定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1" lang="zh-CN" altLang="en-US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  下载： 下载 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VueRouter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模块到当前工程，版本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3.6.5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  引入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  安装注册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④  创建路由对象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AutoNum type="circleNumDbPlain" startAt="4"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⑤  注入，将路由对象注入到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Vue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实例中，建立关联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9775" y="902424"/>
            <a:ext cx="10720800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VueRouter </a:t>
            </a:r>
            <a:r>
              <a:rPr>
                <a:sym typeface="+mn-ea"/>
              </a:rPr>
              <a:t>的 </a:t>
            </a:r>
            <a:r>
              <a:rPr lang="zh-CN" altLang="en-US">
                <a:sym typeface="+mn-ea"/>
              </a:rPr>
              <a:t>使用 </a:t>
            </a:r>
            <a:r>
              <a:rPr lang="en-US" altLang="zh-CN">
                <a:sym typeface="+mn-ea"/>
              </a:rPr>
              <a:t>(5 + 2)</a:t>
            </a:r>
            <a:endParaRPr kumimoji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C3910D-3CD9-454F-6238-F30B295F75C8}"/>
              </a:ext>
            </a:extLst>
          </p:cNvPr>
          <p:cNvSpPr txBox="1"/>
          <p:nvPr/>
        </p:nvSpPr>
        <p:spPr>
          <a:xfrm>
            <a:off x="1161968" y="2231166"/>
            <a:ext cx="6080073" cy="348377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npm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vue-router@3.6.5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9EAFB-2236-FA32-3C77-65610706B327}"/>
              </a:ext>
            </a:extLst>
          </p:cNvPr>
          <p:cNvSpPr txBox="1"/>
          <p:nvPr/>
        </p:nvSpPr>
        <p:spPr>
          <a:xfrm>
            <a:off x="1161967" y="3059303"/>
            <a:ext cx="6080074" cy="348377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6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VueRouter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altLang="zh-CN" sz="160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'vue-router'</a:t>
            </a:r>
            <a:endParaRPr lang="fr-FR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13528C-47E8-F873-2C4F-50D34DBA5471}"/>
              </a:ext>
            </a:extLst>
          </p:cNvPr>
          <p:cNvSpPr txBox="1"/>
          <p:nvPr/>
        </p:nvSpPr>
        <p:spPr>
          <a:xfrm>
            <a:off x="1161967" y="4771761"/>
            <a:ext cx="6080074" cy="341828"/>
          </a:xfrm>
          <a:prstGeom prst="roundRect">
            <a:avLst>
              <a:gd name="adj" fmla="val 2970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VueRouter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DB0CC8-D2C3-BC88-3167-E0D95C0A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04" y="1417308"/>
            <a:ext cx="4336372" cy="2601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3DD82E-D663-41B4-3BE0-6D5BE1B49736}"/>
              </a:ext>
            </a:extLst>
          </p:cNvPr>
          <p:cNvSpPr txBox="1"/>
          <p:nvPr/>
        </p:nvSpPr>
        <p:spPr>
          <a:xfrm>
            <a:off x="1161967" y="3893201"/>
            <a:ext cx="6080074" cy="348377"/>
          </a:xfrm>
          <a:prstGeom prst="roundRect">
            <a:avLst>
              <a:gd name="adj" fmla="val 5405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altLang="zh-CN" sz="1600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VueRouter</a:t>
            </a:r>
            <a:r>
              <a:rPr lang="fr-FR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D4006B-02FA-D04E-8D2E-9D52D3DDAF38}"/>
              </a:ext>
            </a:extLst>
          </p:cNvPr>
          <p:cNvSpPr txBox="1"/>
          <p:nvPr/>
        </p:nvSpPr>
        <p:spPr>
          <a:xfrm>
            <a:off x="1161967" y="5531015"/>
            <a:ext cx="6080074" cy="1087636"/>
          </a:xfrm>
          <a:prstGeom prst="roundRect">
            <a:avLst>
              <a:gd name="adj" fmla="val 2970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DCDCAA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>
                <a:solidFill>
                  <a:srgbClr val="DCDCAA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>
                <a:solidFill>
                  <a:srgbClr val="9CDCFE"/>
                </a:solidFill>
                <a:latin typeface="Consolas" panose="020B0609020204030204" pitchFamily="49" charset="0"/>
              </a:rPr>
              <a:t>router</a:t>
            </a:r>
            <a:endParaRPr lang="en-US" altLang="zh-CN" sz="16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}).</a:t>
            </a:r>
            <a:r>
              <a:rPr lang="en-US" altLang="zh-CN" sz="1600">
                <a:solidFill>
                  <a:srgbClr val="DCDCAA"/>
                </a:solidFill>
                <a:latin typeface="Consolas" panose="020B0609020204030204" pitchFamily="49" charset="0"/>
              </a:rPr>
              <a:t>$mount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14E524B-1091-55AC-C602-3A3E75AC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4" y="4319198"/>
            <a:ext cx="4526856" cy="1878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2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59775" y="1419613"/>
            <a:ext cx="4688225" cy="1319669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个核心步骤</a:t>
            </a:r>
          </a:p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 创建需要的组件 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(views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目录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，配置路由规则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Find.vue      My.vue      Friend.vue</a:t>
            </a: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9775" y="902424"/>
            <a:ext cx="10720800" cy="517190"/>
          </a:xfrm>
        </p:spPr>
        <p:txBody>
          <a:bodyPr/>
          <a:lstStyle/>
          <a:p>
            <a:r>
              <a:rPr lang="en-US" altLang="zh-CN">
                <a:sym typeface="+mn-ea"/>
              </a:rPr>
              <a:t>VueRouter </a:t>
            </a:r>
            <a:r>
              <a:rPr lang="zh-CN" altLang="en-US">
                <a:sym typeface="+mn-ea"/>
              </a:rPr>
              <a:t>的 使用 </a:t>
            </a:r>
            <a:r>
              <a:rPr lang="en-US" altLang="zh-CN">
                <a:sym typeface="+mn-ea"/>
              </a:rPr>
              <a:t>(5 + 2)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E598D1-6F52-B66E-1A70-F49C6651CBF6}"/>
              </a:ext>
            </a:extLst>
          </p:cNvPr>
          <p:cNvSpPr txBox="1"/>
          <p:nvPr/>
        </p:nvSpPr>
        <p:spPr>
          <a:xfrm>
            <a:off x="1113788" y="2749490"/>
            <a:ext cx="4688226" cy="2486025"/>
          </a:xfrm>
          <a:prstGeom prst="roundRect">
            <a:avLst>
              <a:gd name="adj" fmla="val 2970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Find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'./views/Find.vue'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My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'./views/My.vue'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Friend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'./views/Friend.vue'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4FC1FF"/>
                </a:solidFill>
                <a:latin typeface="Consolas" panose="020B0609020204030204" pitchFamily="49" charset="0"/>
              </a:rPr>
              <a:t>router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4EC9B0"/>
                </a:solidFill>
                <a:latin typeface="Consolas" panose="020B0609020204030204" pitchFamily="49" charset="0"/>
              </a:rPr>
              <a:t>VueRouter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routes: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{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path: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'/find'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component: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Find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{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path: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'/my'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component: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My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  {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path: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'/friend'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component: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Friend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]</a:t>
            </a: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499765-EFC7-DBBD-A924-7BE78872B4AC}"/>
              </a:ext>
            </a:extLst>
          </p:cNvPr>
          <p:cNvSpPr txBox="1"/>
          <p:nvPr/>
        </p:nvSpPr>
        <p:spPr>
          <a:xfrm>
            <a:off x="6580471" y="2303870"/>
            <a:ext cx="4688225" cy="1921252"/>
          </a:xfrm>
          <a:prstGeom prst="roundRect">
            <a:avLst>
              <a:gd name="adj" fmla="val 10207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"footer_wrap"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"#/find"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发现音乐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"#/my"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我的音乐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"#/friend"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>
                <a:solidFill>
                  <a:srgbClr val="D4D4D4"/>
                </a:solidFill>
                <a:latin typeface="Consolas" panose="020B0609020204030204" pitchFamily="49" charset="0"/>
              </a:rPr>
              <a:t>朋友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"top"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router-view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router-view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 sz="140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69EAF2-4125-61BD-D17F-1F055B93CF8E}"/>
              </a:ext>
            </a:extLst>
          </p:cNvPr>
          <p:cNvSpPr txBox="1"/>
          <p:nvPr/>
        </p:nvSpPr>
        <p:spPr>
          <a:xfrm>
            <a:off x="6491979" y="1891655"/>
            <a:ext cx="5208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  配置导航，配置路由出口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路径匹配的组件显示的位置</a:t>
            </a:r>
            <a:r>
              <a:rPr kumimoji="1" lang="en-US" altLang="zh-CN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1A8BDC-BBFA-8756-3792-9138FD7D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939" y="4424080"/>
            <a:ext cx="3099487" cy="1750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591619-C1DE-0AA7-0BC1-C4F2DC1DC639}"/>
              </a:ext>
            </a:extLst>
          </p:cNvPr>
          <p:cNvSpPr/>
          <p:nvPr/>
        </p:nvSpPr>
        <p:spPr>
          <a:xfrm>
            <a:off x="6660939" y="4933508"/>
            <a:ext cx="3099488" cy="124069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2005CB-848E-D750-1B9D-30E83DC5C5F4}"/>
              </a:ext>
            </a:extLst>
          </p:cNvPr>
          <p:cNvSpPr/>
          <p:nvPr/>
        </p:nvSpPr>
        <p:spPr>
          <a:xfrm>
            <a:off x="1342103" y="5702250"/>
            <a:ext cx="1445342" cy="47194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地址栏路径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77B16E4-1A1C-899D-1622-D2AB6019899E}"/>
              </a:ext>
            </a:extLst>
          </p:cNvPr>
          <p:cNvCxnSpPr>
            <a:cxnSpLocks/>
          </p:cNvCxnSpPr>
          <p:nvPr/>
        </p:nvCxnSpPr>
        <p:spPr>
          <a:xfrm flipV="1">
            <a:off x="2064774" y="4896465"/>
            <a:ext cx="540774" cy="805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AD79B7C-F477-DD41-E482-536D412A3F1F}"/>
              </a:ext>
            </a:extLst>
          </p:cNvPr>
          <p:cNvSpPr/>
          <p:nvPr/>
        </p:nvSpPr>
        <p:spPr>
          <a:xfrm>
            <a:off x="4052235" y="5702250"/>
            <a:ext cx="1445342" cy="47194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组  件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37E40CF-BDBA-E706-2824-A11A48B25680}"/>
              </a:ext>
            </a:extLst>
          </p:cNvPr>
          <p:cNvCxnSpPr>
            <a:cxnSpLocks/>
          </p:cNvCxnSpPr>
          <p:nvPr/>
        </p:nvCxnSpPr>
        <p:spPr>
          <a:xfrm flipV="1">
            <a:off x="4774906" y="4876955"/>
            <a:ext cx="0" cy="766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1201" y="1519309"/>
            <a:ext cx="10595728" cy="4694677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自定义指令：自己定义的指令</a:t>
            </a:r>
            <a:r>
              <a: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, 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可以</a:t>
            </a:r>
            <a:r>
              <a:rPr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封装</a:t>
            </a:r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一些 </a:t>
            </a:r>
            <a:r>
              <a:rPr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dom</a:t>
            </a:r>
            <a:r>
              <a:rPr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操作</a:t>
            </a:r>
            <a:r>
              <a: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，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扩展额外功能</a:t>
            </a:r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全局注册 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局部注册 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自定义指令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3315" y="1955457"/>
            <a:ext cx="4827640" cy="13011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需求:  当页面加载时，让元素将获得焦点</a:t>
            </a:r>
            <a:endParaRPr lang="en-US" altLang="zh-CN" sz="16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6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autofocus 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 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safari 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浏览器有兼容性</a:t>
            </a:r>
            <a:r>
              <a:rPr lang="en-US" altLang="zh-CN" sz="16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6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en-US" altLang="zh-CN" sz="160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60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.focus()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C124C43-A865-EA63-9C05-8DCF000F9EC0}"/>
              </a:ext>
            </a:extLst>
          </p:cNvPr>
          <p:cNvSpPr/>
          <p:nvPr/>
        </p:nvSpPr>
        <p:spPr>
          <a:xfrm>
            <a:off x="995495" y="2396764"/>
            <a:ext cx="4343421" cy="1479786"/>
          </a:xfrm>
          <a:prstGeom prst="roundRect">
            <a:avLst>
              <a:gd name="adj" fmla="val 9358"/>
            </a:avLst>
          </a:prstGeom>
          <a:solidFill>
            <a:srgbClr val="1E1E1E"/>
          </a:soli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altLang="zh-CN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directive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指令名</a:t>
            </a:r>
            <a:r>
              <a:rPr lang="en-US" altLang="zh-CN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"inserted"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可以对 </a:t>
            </a:r>
            <a:r>
              <a:rPr lang="en-US" altLang="zh-CN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zh-CN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标签，扩展额外功能</a:t>
            </a:r>
            <a:endParaRPr lang="en-US" altLang="zh-CN" sz="1600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6A9955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err="1">
                <a:solidFill>
                  <a:srgbClr val="9CDCFE"/>
                </a:solidFill>
                <a:latin typeface="Consolas" panose="020B0609020204030204" pitchFamily="49" charset="0"/>
              </a:rPr>
              <a:t>el</a:t>
            </a:r>
            <a:r>
              <a:rPr lang="en-US" altLang="zh-CN" sz="160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err="1">
                <a:solidFill>
                  <a:srgbClr val="DCDCAA"/>
                </a:solidFill>
                <a:latin typeface="Consolas" panose="020B0609020204030204" pitchFamily="49" charset="0"/>
              </a:rPr>
              <a:t>focus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zh-CN" alt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15ED8FE-9B84-1D0A-46A6-C305D8C87E57}"/>
              </a:ext>
            </a:extLst>
          </p:cNvPr>
          <p:cNvSpPr/>
          <p:nvPr/>
        </p:nvSpPr>
        <p:spPr>
          <a:xfrm>
            <a:off x="995494" y="4500308"/>
            <a:ext cx="4366323" cy="2097137"/>
          </a:xfrm>
          <a:prstGeom prst="roundRect">
            <a:avLst>
              <a:gd name="adj" fmla="val 10675"/>
            </a:avLst>
          </a:prstGeom>
          <a:solidFill>
            <a:srgbClr val="1E1E1E"/>
          </a:soli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directives: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指令名</a:t>
            </a:r>
            <a:r>
              <a:rPr lang="en-US" altLang="zh-CN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zh-CN" alt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inserted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可以对 </a:t>
            </a:r>
            <a:r>
              <a:rPr lang="en-US" altLang="zh-CN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zh-CN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标签，扩展额外功能</a:t>
            </a:r>
            <a:endParaRPr lang="en-US" altLang="zh-CN" sz="1600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>
                <a:solidFill>
                  <a:srgbClr val="6A9955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err="1">
                <a:solidFill>
                  <a:srgbClr val="9CDCFE"/>
                </a:solidFill>
                <a:latin typeface="Consolas" panose="020B0609020204030204" pitchFamily="49" charset="0"/>
              </a:rPr>
              <a:t>el</a:t>
            </a:r>
            <a:r>
              <a:rPr lang="en-US" altLang="zh-CN" sz="160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err="1">
                <a:solidFill>
                  <a:srgbClr val="DCDCAA"/>
                </a:solidFill>
                <a:latin typeface="Consolas" panose="020B0609020204030204" pitchFamily="49" charset="0"/>
              </a:rPr>
              <a:t>focus</a:t>
            </a:r>
            <a:r>
              <a:rPr lang="en-US" altLang="zh-CN" sz="160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zh-CN" altLang="en-US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299BF9-D627-41A9-DEE9-183FDD84476C}"/>
              </a:ext>
            </a:extLst>
          </p:cNvPr>
          <p:cNvSpPr txBox="1"/>
          <p:nvPr/>
        </p:nvSpPr>
        <p:spPr>
          <a:xfrm>
            <a:off x="6344347" y="5007669"/>
            <a:ext cx="3769752" cy="387191"/>
          </a:xfrm>
          <a:prstGeom prst="roundRect">
            <a:avLst>
              <a:gd name="adj" fmla="val 8101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v-</a:t>
            </a:r>
            <a:r>
              <a:rPr lang="zh-CN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指令名 </a:t>
            </a:r>
            <a:r>
              <a:rPr lang="en-US" altLang="zh-CN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5E26F2-1032-1428-F0E6-BA42646A1559}"/>
              </a:ext>
            </a:extLst>
          </p:cNvPr>
          <p:cNvSpPr txBox="1"/>
          <p:nvPr/>
        </p:nvSpPr>
        <p:spPr>
          <a:xfrm>
            <a:off x="6253315" y="4580564"/>
            <a:ext cx="4532167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C7CC6C-BB76-A8B3-4495-7F95664890BC}"/>
              </a:ext>
            </a:extLst>
          </p:cNvPr>
          <p:cNvSpPr txBox="1"/>
          <p:nvPr/>
        </p:nvSpPr>
        <p:spPr>
          <a:xfrm>
            <a:off x="6344347" y="3296377"/>
            <a:ext cx="3769752" cy="967978"/>
          </a:xfrm>
          <a:prstGeom prst="roundRect">
            <a:avLst>
              <a:gd name="adj" fmla="val 8101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DCDCAA"/>
                </a:solidFill>
                <a:latin typeface="Consolas" panose="020B0609020204030204" pitchFamily="49" charset="0"/>
              </a:rPr>
              <a:t>mounted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refs</a:t>
            </a:r>
            <a:r>
              <a:rPr lang="en-US" altLang="zh-CN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inp</a:t>
            </a:r>
            <a:r>
              <a:rPr lang="en-US" altLang="zh-CN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err="1">
                <a:solidFill>
                  <a:srgbClr val="DCDCAA"/>
                </a:solidFill>
                <a:latin typeface="Consolas" panose="020B0609020204030204" pitchFamily="49" charset="0"/>
              </a:rPr>
              <a:t>focus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069721E-30EC-078B-7CB4-B621BF0420F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820697" y="4580564"/>
            <a:ext cx="432618" cy="213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E23DC-2900-BF1D-BF1E-EF8F561E48FD}"/>
              </a:ext>
            </a:extLst>
          </p:cNvPr>
          <p:cNvSpPr txBox="1"/>
          <p:nvPr/>
        </p:nvSpPr>
        <p:spPr>
          <a:xfrm>
            <a:off x="10302637" y="3429000"/>
            <a:ext cx="703008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麻烦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0C9C7C-CF46-A9CC-40F4-33CFFD8FFE79}"/>
              </a:ext>
            </a:extLst>
          </p:cNvPr>
          <p:cNvSpPr txBox="1"/>
          <p:nvPr/>
        </p:nvSpPr>
        <p:spPr>
          <a:xfrm>
            <a:off x="10302637" y="4884243"/>
            <a:ext cx="703008" cy="4640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简洁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98D52A29-4EF8-6767-02E1-695F78C402AF}"/>
              </a:ext>
            </a:extLst>
          </p:cNvPr>
          <p:cNvSpPr/>
          <p:nvPr/>
        </p:nvSpPr>
        <p:spPr>
          <a:xfrm>
            <a:off x="5429948" y="2444381"/>
            <a:ext cx="298404" cy="4111854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13" grpId="0" animBg="1"/>
      <p:bldP spid="5" grpId="0" animBg="1"/>
      <p:bldP spid="6" grpId="0"/>
      <p:bldP spid="14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68570" y="1002890"/>
            <a:ext cx="6411248" cy="574203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/>
              <a:t>1. </a:t>
            </a:r>
            <a:r>
              <a:rPr lang="zh-CN" altLang="en-US" sz="1600"/>
              <a:t>如何实现 </a:t>
            </a:r>
            <a:r>
              <a:rPr kumimoji="1" lang="zh-CN" altLang="en-US" sz="1600">
                <a:solidFill>
                  <a:srgbClr val="C00000"/>
                </a:solidFill>
              </a:rPr>
              <a:t>路径改变</a:t>
            </a:r>
            <a:r>
              <a: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kumimoji="1" lang="zh-CN" altLang="en-US" sz="1600">
                <a:solidFill>
                  <a:srgbClr val="C00000"/>
                </a:solidFill>
              </a:rPr>
              <a:t>对应组件 </a:t>
            </a:r>
            <a:r>
              <a: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切换？</a:t>
            </a:r>
            <a:endParaRPr kumimoji="1" lang="zh-CN" altLang="en-US" sz="1600"/>
          </a:p>
          <a:p>
            <a:pPr marL="0" indent="0">
              <a:buNone/>
            </a:pPr>
            <a:r>
              <a:rPr lang="en-US" altLang="zh-CN" sz="1600"/>
              <a:t>     Vue </a:t>
            </a:r>
            <a:r>
              <a:rPr lang="zh-CN" altLang="en-US" sz="1600"/>
              <a:t>官方插件 </a:t>
            </a:r>
            <a:r>
              <a:rPr lang="en-US" altLang="zh-CN" sz="1600"/>
              <a:t>VueRouter</a:t>
            </a:r>
          </a:p>
          <a:p>
            <a:pPr marL="0" indent="0">
              <a:buNone/>
            </a:pPr>
            <a:r>
              <a:rPr lang="en-US" altLang="zh-CN" sz="1600"/>
              <a:t>2. VueRouter </a:t>
            </a:r>
            <a:r>
              <a:rPr lang="zh-CN" altLang="en-US" sz="1600"/>
              <a:t>的</a:t>
            </a:r>
            <a:r>
              <a:rPr lang="zh-CN" altLang="en-US" sz="1600" dirty="0"/>
              <a:t>使用基本</a:t>
            </a:r>
            <a:r>
              <a:rPr lang="zh-CN" altLang="en-US" sz="1600"/>
              <a:t>步骤</a:t>
            </a:r>
            <a:r>
              <a:rPr lang="en-US" altLang="zh-CN" sz="1600"/>
              <a:t>? (5 + 2) 	</a:t>
            </a:r>
          </a:p>
          <a:p>
            <a:pPr marL="0" indent="0">
              <a:buNone/>
            </a:pPr>
            <a:r>
              <a:rPr lang="en-US" altLang="zh-CN" sz="1600"/>
              <a:t>     5</a:t>
            </a:r>
            <a:r>
              <a:rPr lang="zh-CN" altLang="en-US" sz="1600"/>
              <a:t>个基础步骤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/>
              <a:t>          ① 下包</a:t>
            </a:r>
            <a:r>
              <a:rPr lang="en-US" altLang="zh-CN" sz="1600"/>
              <a:t>    </a:t>
            </a:r>
            <a:r>
              <a:rPr lang="zh-CN" altLang="en-US" sz="1600"/>
              <a:t>② 引入</a:t>
            </a:r>
            <a:r>
              <a:rPr lang="en-US" altLang="zh-CN" sz="1600"/>
              <a:t>    </a:t>
            </a:r>
            <a:r>
              <a:rPr lang="zh-CN" altLang="en-US" sz="1600"/>
              <a:t>③ </a:t>
            </a:r>
            <a:r>
              <a:rPr lang="en-US" altLang="zh-CN" sz="1600"/>
              <a:t>Vue.use </a:t>
            </a:r>
            <a:r>
              <a:rPr lang="zh-CN" altLang="en-US" sz="1600"/>
              <a:t>安装注册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/>
              <a:t>          ④ 创建路由对象</a:t>
            </a:r>
            <a:r>
              <a:rPr lang="en-US" altLang="zh-CN" sz="1600"/>
              <a:t>  </a:t>
            </a:r>
            <a:r>
              <a:rPr lang="zh-CN" altLang="en-US" sz="1600"/>
              <a:t>⑤ 注入</a:t>
            </a:r>
            <a:r>
              <a:rPr lang="en-US" altLang="zh-CN" sz="1600"/>
              <a:t>Vue</a:t>
            </a:r>
            <a:r>
              <a:rPr lang="zh-CN" altLang="en-US" sz="1600"/>
              <a:t>实例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     2</a:t>
            </a:r>
            <a:r>
              <a:rPr lang="zh-CN" altLang="en-US" sz="1600"/>
              <a:t>个核心步骤 </a:t>
            </a:r>
            <a:r>
              <a:rPr lang="en-US" altLang="zh-CN" sz="1600"/>
              <a:t>	</a:t>
            </a:r>
          </a:p>
          <a:p>
            <a:pPr marL="0" indent="0">
              <a:buNone/>
            </a:pPr>
            <a:r>
              <a:rPr lang="zh-CN" altLang="en-US" sz="1600"/>
              <a:t>          ① 创建组件，配置</a:t>
            </a:r>
            <a:r>
              <a:rPr lang="zh-CN" altLang="en-US" sz="1600">
                <a:sym typeface="+mn-ea"/>
              </a:rPr>
              <a:t>规则 </a:t>
            </a:r>
            <a:r>
              <a:rPr lang="en-US" altLang="zh-CN" sz="1600">
                <a:sym typeface="+mn-ea"/>
              </a:rPr>
              <a:t>(</a:t>
            </a:r>
            <a:r>
              <a:rPr lang="zh-CN" altLang="en-US" sz="1600"/>
              <a:t>路径组件的</a:t>
            </a:r>
            <a:r>
              <a:rPr lang="zh-CN" altLang="en-US" sz="1600">
                <a:solidFill>
                  <a:srgbClr val="C00000"/>
                </a:solidFill>
              </a:rPr>
              <a:t>匹配关系 </a:t>
            </a:r>
            <a:r>
              <a:rPr lang="en-US" altLang="zh-CN" sz="1600">
                <a:sym typeface="+mn-ea"/>
              </a:rPr>
              <a:t>)</a:t>
            </a:r>
          </a:p>
          <a:p>
            <a:pPr marL="0" indent="0">
              <a:buNone/>
            </a:pPr>
            <a:r>
              <a:rPr lang="zh-CN" altLang="en-US" sz="1600">
                <a:sym typeface="+mn-ea"/>
              </a:rPr>
              <a:t>          ② 配导航，配置</a:t>
            </a:r>
            <a:r>
              <a:rPr lang="zh-CN" altLang="en-US" sz="1600"/>
              <a:t>路由出口  </a:t>
            </a:r>
            <a:r>
              <a:rPr lang="en-US" altLang="zh-CN" sz="1600"/>
              <a:t>router-view (</a:t>
            </a:r>
            <a:r>
              <a:rPr lang="zh-CN" altLang="en-US" sz="1600">
                <a:solidFill>
                  <a:srgbClr val="C00000"/>
                </a:solidFill>
              </a:rPr>
              <a:t>组件展示的位置</a:t>
            </a:r>
            <a:r>
              <a:rPr lang="en-US" altLang="zh-CN" sz="1600"/>
              <a:t>)</a:t>
            </a:r>
            <a:endParaRPr lang="en-US" altLang="zh-CN" sz="1600" dirty="0"/>
          </a:p>
          <a:p>
            <a:pPr>
              <a:buAutoNum type="arabicPeriod" startAt="3"/>
            </a:pP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056462-E84C-7E90-FD1D-206E13ADD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591200"/>
            <a:ext cx="7233586" cy="256784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kumimoji="1" lang="en-US" altLang="zh-CN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.vue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本质无区别。</a:t>
            </a:r>
            <a:endParaRPr kumimoji="1" lang="en-US" altLang="zh-CN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路由相关的组件，为什么放在 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views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目录呢？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53F7DD4-86BA-A899-1A18-BAC98100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组件存放目录问题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70ECB2-40D9-054B-6339-BC2BC55065B5}"/>
              </a:ext>
            </a:extLst>
          </p:cNvPr>
          <p:cNvSpPr txBox="1"/>
          <p:nvPr/>
        </p:nvSpPr>
        <p:spPr>
          <a:xfrm>
            <a:off x="760321" y="2680439"/>
            <a:ext cx="4688226" cy="745808"/>
          </a:xfrm>
          <a:prstGeom prst="roundRect">
            <a:avLst>
              <a:gd name="adj" fmla="val 2970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Find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'./views/Find.vue'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My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'./views/My.vue'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9CDCFE"/>
                </a:solidFill>
                <a:latin typeface="Consolas" panose="020B0609020204030204" pitchFamily="49" charset="0"/>
              </a:rPr>
              <a:t>Friend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40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>
                <a:solidFill>
                  <a:srgbClr val="CE9178"/>
                </a:solidFill>
                <a:latin typeface="Consolas" panose="020B0609020204030204" pitchFamily="49" charset="0"/>
              </a:rPr>
              <a:t>'./views/Friend.vue'</a:t>
            </a:r>
            <a:endParaRPr lang="en-US" altLang="zh-CN" sz="140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F142F5-5574-D66E-DD95-15A7D167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1" y="3840600"/>
            <a:ext cx="3028335" cy="1349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064138-6D14-8F89-3E48-AF27D6969796}"/>
              </a:ext>
            </a:extLst>
          </p:cNvPr>
          <p:cNvSpPr txBox="1"/>
          <p:nvPr/>
        </p:nvSpPr>
        <p:spPr>
          <a:xfrm>
            <a:off x="5102943" y="2086977"/>
            <a:ext cx="11257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lt"/>
              <a:buNone/>
            </a:pP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组件分类</a:t>
            </a:r>
          </a:p>
        </p:txBody>
      </p:sp>
    </p:spTree>
    <p:extLst>
      <p:ext uri="{BB962C8B-B14F-4D97-AF65-F5344CB8AC3E}">
        <p14:creationId xmlns:p14="http://schemas.microsoft.com/office/powerpoint/2010/main" val="4455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61" y="2832042"/>
            <a:ext cx="1994219" cy="3548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246" y="2832042"/>
            <a:ext cx="1994164" cy="3548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684" y="2832042"/>
            <a:ext cx="1994295" cy="3548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组件存放目录问题 </a:t>
            </a:r>
            <a:r>
              <a:rPr lang="en-US" altLang="zh-CN"/>
              <a:t>(</a:t>
            </a:r>
            <a:r>
              <a:rPr lang="zh-CN" altLang="en-US"/>
              <a:t>组件分类</a:t>
            </a:r>
            <a:r>
              <a:rPr lang="en-US" altLang="zh-CN"/>
              <a:t>)</a:t>
            </a:r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710880" y="1502318"/>
            <a:ext cx="10720800" cy="4550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组件分类： 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.vue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文件分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类；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页面组件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&amp;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复用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</a:t>
            </a:r>
          </a:p>
        </p:txBody>
      </p:sp>
      <p:sp>
        <p:nvSpPr>
          <p:cNvPr id="8" name="矩形 7"/>
          <p:cNvSpPr/>
          <p:nvPr/>
        </p:nvSpPr>
        <p:spPr>
          <a:xfrm>
            <a:off x="9650575" y="3482071"/>
            <a:ext cx="506148" cy="834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59940" y="4633595"/>
            <a:ext cx="975360" cy="154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79493" y="3612850"/>
            <a:ext cx="1016507" cy="1742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697" y="3777518"/>
            <a:ext cx="793791" cy="1397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662" y="3798544"/>
            <a:ext cx="746621" cy="1422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1121131" y="2095985"/>
            <a:ext cx="1794295" cy="517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页面组件</a:t>
            </a:r>
          </a:p>
        </p:txBody>
      </p:sp>
      <p:sp>
        <p:nvSpPr>
          <p:cNvPr id="22" name="矩形 21"/>
          <p:cNvSpPr/>
          <p:nvPr/>
        </p:nvSpPr>
        <p:spPr>
          <a:xfrm>
            <a:off x="5219711" y="2064809"/>
            <a:ext cx="1794295" cy="517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页面组件</a:t>
            </a:r>
          </a:p>
        </p:txBody>
      </p:sp>
      <p:sp>
        <p:nvSpPr>
          <p:cNvPr id="23" name="矩形 22"/>
          <p:cNvSpPr/>
          <p:nvPr/>
        </p:nvSpPr>
        <p:spPr>
          <a:xfrm>
            <a:off x="9276574" y="2095985"/>
            <a:ext cx="1794295" cy="517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页面组件</a:t>
            </a:r>
          </a:p>
        </p:txBody>
      </p:sp>
      <p:sp>
        <p:nvSpPr>
          <p:cNvPr id="24" name="矩形 23"/>
          <p:cNvSpPr/>
          <p:nvPr/>
        </p:nvSpPr>
        <p:spPr>
          <a:xfrm>
            <a:off x="3455075" y="3314024"/>
            <a:ext cx="1166021" cy="3360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复用</a:t>
            </a:r>
          </a:p>
        </p:txBody>
      </p:sp>
      <p:sp>
        <p:nvSpPr>
          <p:cNvPr id="25" name="矩形 24"/>
          <p:cNvSpPr/>
          <p:nvPr/>
        </p:nvSpPr>
        <p:spPr>
          <a:xfrm>
            <a:off x="7528102" y="3314024"/>
            <a:ext cx="1166021" cy="3360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4C1EA2-632E-289C-C1FA-BFEFF7513AA6}"/>
              </a:ext>
            </a:extLst>
          </p:cNvPr>
          <p:cNvSpPr txBox="1"/>
          <p:nvPr/>
        </p:nvSpPr>
        <p:spPr>
          <a:xfrm>
            <a:off x="5587746" y="1577830"/>
            <a:ext cx="4234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注意：都是 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.vue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 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本质无区别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40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ldLvl="0" animBg="1"/>
      <p:bldP spid="9" grpId="0" bldLvl="0" animBg="1"/>
      <p:bldP spid="14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16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分类开来 </a:t>
            </a:r>
            <a:r>
              <a:rPr kumimoji="1"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更易维护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kumimoji="1"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src/views</a:t>
            </a:r>
            <a:r>
              <a:rPr kumimoji="1"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文件夹</a:t>
            </a:r>
            <a:endParaRPr kumimoji="1"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35635" lvl="1" indent="-276225"/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页面组件</a:t>
            </a:r>
            <a:r>
              <a:rPr kumimoji="1"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</a:t>
            </a:r>
            <a:r>
              <a:rPr kumimoji="1"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页面展示 </a:t>
            </a:r>
            <a:r>
              <a:rPr kumimoji="1"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</a:t>
            </a:r>
            <a:r>
              <a:rPr kumimoji="1"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配合路由用</a:t>
            </a:r>
            <a:endParaRPr kumimoji="1"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kumimoji="1"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src/components</a:t>
            </a:r>
            <a:r>
              <a:rPr kumimoji="1"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文件夹</a:t>
            </a:r>
          </a:p>
          <a:p>
            <a:pPr marL="635635" lvl="1" indent="-276225"/>
            <a:r>
              <a:rPr kumimoji="1"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复用组件</a:t>
            </a:r>
            <a:r>
              <a:rPr kumimoji="1"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en-US" altLang="zh-CN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</a:t>
            </a:r>
            <a:r>
              <a:rPr kumimoji="1"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展示数据</a:t>
            </a:r>
            <a:r>
              <a:rPr kumimoji="1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kumimoji="1"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常用于复用</a:t>
            </a:r>
            <a:endParaRPr kumimoji="1"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组件存放目录问题 </a:t>
            </a:r>
            <a:r>
              <a:rPr lang="en-US" altLang="zh-CN"/>
              <a:t>(</a:t>
            </a:r>
            <a:r>
              <a:rPr lang="zh-CN" altLang="en-US"/>
              <a:t>组件分类</a:t>
            </a:r>
            <a:r>
              <a:rPr lang="en-US" altLang="zh-CN"/>
              <a:t>)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440" y="2140585"/>
            <a:ext cx="6746240" cy="331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BFD404-056A-E962-577E-3BB3573F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39" y="3950716"/>
            <a:ext cx="3299746" cy="1905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01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00D37D-8F89-E5EB-773C-C0CACD86F9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7066435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小练习：以下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.vue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文件，属于什么分类组件？应该放在哪个目录？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3E7F4F7-FBEB-3986-8624-61E1D415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组件存放目录问题 </a:t>
            </a:r>
            <a:r>
              <a:rPr lang="en-US" altLang="zh-CN"/>
              <a:t>(</a:t>
            </a:r>
            <a:r>
              <a:rPr lang="zh-CN" altLang="en-US"/>
              <a:t>组件分类</a:t>
            </a:r>
            <a:r>
              <a:rPr lang="en-US" altLang="zh-CN"/>
              <a:t>)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044F8-8F67-FC9C-424F-B6CF5C2F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24" y="2261470"/>
            <a:ext cx="2326961" cy="35944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274BE-B836-D3EE-A869-96E3702C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37" y="2261470"/>
            <a:ext cx="2326961" cy="360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E4EC589-850A-A1FE-A1C4-DDA06A58E840}"/>
              </a:ext>
            </a:extLst>
          </p:cNvPr>
          <p:cNvSpPr txBox="1"/>
          <p:nvPr/>
        </p:nvSpPr>
        <p:spPr>
          <a:xfrm>
            <a:off x="8275062" y="2986763"/>
            <a:ext cx="2990965" cy="8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635" lvl="1" indent="-276225">
              <a:lnSpc>
                <a:spcPct val="150000"/>
              </a:lnSpc>
            </a:pPr>
            <a:r>
              <a:rPr kumimoji="1" lang="zh-CN" altLang="en-US" sz="18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页面组件</a:t>
            </a:r>
            <a:r>
              <a:rPr kumimoji="1" lang="zh-CN" altLang="en-US" sz="18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配合路由用</a:t>
            </a:r>
            <a:endParaRPr kumimoji="1" lang="en-US" altLang="zh-CN" sz="18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35635" lvl="1" indent="-276225">
              <a:lnSpc>
                <a:spcPct val="150000"/>
              </a:lnSpc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 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views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目录</a:t>
            </a:r>
            <a:endParaRPr kumimoji="1" lang="en-US" altLang="zh-CN" sz="18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26BFE11-AF85-4E99-12BF-E82425DCC1C1}"/>
              </a:ext>
            </a:extLst>
          </p:cNvPr>
          <p:cNvSpPr txBox="1">
            <a:spLocks/>
          </p:cNvSpPr>
          <p:nvPr/>
        </p:nvSpPr>
        <p:spPr>
          <a:xfrm>
            <a:off x="2202601" y="5982754"/>
            <a:ext cx="1907281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Home.vue (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首页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81EB2C23-DADE-580D-8464-344E73C3A991}"/>
              </a:ext>
            </a:extLst>
          </p:cNvPr>
          <p:cNvSpPr txBox="1">
            <a:spLocks/>
          </p:cNvSpPr>
          <p:nvPr/>
        </p:nvSpPr>
        <p:spPr>
          <a:xfrm>
            <a:off x="5590215" y="5977663"/>
            <a:ext cx="2521406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Category.vue (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分类页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58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00D37D-8F89-E5EB-773C-C0CACD86F9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小练习：以下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.vue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文件，属于什么分类组件？应该放在哪个目录？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3E7F4F7-FBEB-3986-8624-61E1D415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组件存放目录问题 </a:t>
            </a:r>
            <a:r>
              <a:rPr lang="en-US" altLang="zh-CN"/>
              <a:t>(</a:t>
            </a:r>
            <a:r>
              <a:rPr lang="zh-CN" altLang="en-US"/>
              <a:t>组件分类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4EC589-850A-A1FE-A1C4-DDA06A58E840}"/>
              </a:ext>
            </a:extLst>
          </p:cNvPr>
          <p:cNvSpPr txBox="1"/>
          <p:nvPr/>
        </p:nvSpPr>
        <p:spPr>
          <a:xfrm>
            <a:off x="8213152" y="2980829"/>
            <a:ext cx="2990965" cy="8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635" lvl="1" indent="-276225">
              <a:lnSpc>
                <a:spcPct val="150000"/>
              </a:lnSpc>
            </a:pPr>
            <a:r>
              <a:rPr kumimoji="1"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复用</a:t>
            </a:r>
            <a:r>
              <a:rPr kumimoji="1" lang="zh-CN" altLang="en-US" sz="18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</a:t>
            </a:r>
            <a:r>
              <a:rPr kumimoji="1" lang="zh-CN" altLang="en-US" sz="180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endParaRPr kumimoji="1" lang="en-US" altLang="zh-CN" sz="180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35635" lvl="1" indent="-276225">
              <a:lnSpc>
                <a:spcPct val="150000"/>
              </a:lnSpc>
            </a:pP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 </a:t>
            </a:r>
            <a:r>
              <a:rPr kumimoji="1" lang="en-US" altLang="zh-CN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components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目录</a:t>
            </a:r>
            <a:endParaRPr kumimoji="1" lang="en-US" altLang="zh-CN" sz="18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728657-F14B-C37D-06CA-3C596024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83" y="2292402"/>
            <a:ext cx="3231578" cy="2511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A9BFC919-1772-79C8-D172-0FF985A62CE1}"/>
              </a:ext>
            </a:extLst>
          </p:cNvPr>
          <p:cNvSpPr txBox="1">
            <a:spLocks/>
          </p:cNvSpPr>
          <p:nvPr/>
        </p:nvSpPr>
        <p:spPr>
          <a:xfrm>
            <a:off x="1486523" y="4954843"/>
            <a:ext cx="2967490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Product.vue (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商品组件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8EB36578-9FA3-4353-0BED-FB71E26B1CF8}"/>
              </a:ext>
            </a:extLst>
          </p:cNvPr>
          <p:cNvSpPr txBox="1">
            <a:spLocks/>
          </p:cNvSpPr>
          <p:nvPr/>
        </p:nvSpPr>
        <p:spPr>
          <a:xfrm>
            <a:off x="5213942" y="5821052"/>
            <a:ext cx="2816867" cy="51719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Comment.vue (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评价组件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C9E282A-4689-7566-D5FB-94ECD3BC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103" y="2292402"/>
            <a:ext cx="2967490" cy="3452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28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/>
        </p:nvSpPr>
        <p:spPr>
          <a:xfrm>
            <a:off x="4710758" y="790022"/>
            <a:ext cx="6716395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组件</a:t>
            </a:r>
            <a:r>
              <a:rPr lang="zh-CN" altLang="en-US" dirty="0"/>
              <a:t>分类有哪两</a:t>
            </a:r>
            <a:r>
              <a:rPr lang="zh-CN" altLang="en-US"/>
              <a:t>类？分类的目的？</a:t>
            </a:r>
            <a:r>
              <a:rPr lang="en-US" altLang="zh-CN"/>
              <a:t>	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页面组件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复用组件，便于维护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放在什么文件夹？作用分别是什么？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页面组件</a:t>
            </a:r>
            <a:r>
              <a:rPr lang="en-US" altLang="zh-CN"/>
              <a:t> - views</a:t>
            </a:r>
            <a:r>
              <a:rPr lang="zh-CN" altLang="en-US"/>
              <a:t>文件夹</a:t>
            </a:r>
            <a:r>
              <a:rPr lang="en-US" altLang="zh-CN"/>
              <a:t>   =&gt;  </a:t>
            </a:r>
            <a:r>
              <a:rPr lang="zh-CN" altLang="en-US"/>
              <a:t>配合路由，页面展示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复用</a:t>
            </a:r>
            <a:r>
              <a:rPr lang="zh-CN" altLang="en-US"/>
              <a:t>组件</a:t>
            </a:r>
            <a:r>
              <a:rPr lang="en-US" altLang="zh-CN"/>
              <a:t> - components</a:t>
            </a:r>
            <a:r>
              <a:rPr lang="zh-CN" altLang="en-US"/>
              <a:t>文件夹</a:t>
            </a:r>
            <a:r>
              <a:rPr lang="en-US" altLang="zh-CN"/>
              <a:t>   =&gt;   </a:t>
            </a:r>
            <a:r>
              <a:rPr lang="zh-CN" altLang="en-US" dirty="0"/>
              <a:t>封装复用</a:t>
            </a:r>
          </a:p>
        </p:txBody>
      </p:sp>
    </p:spTree>
    <p:extLst>
      <p:ext uri="{BB962C8B-B14F-4D97-AF65-F5344CB8AC3E}">
        <p14:creationId xmlns:p14="http://schemas.microsoft.com/office/powerpoint/2010/main" val="201184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3E9B861-0B2A-4DB0-6DB4-2460F951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50" y="2674025"/>
            <a:ext cx="2986705" cy="3079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0560" y="892899"/>
            <a:ext cx="10720800" cy="517190"/>
          </a:xfrm>
        </p:spPr>
        <p:txBody>
          <a:bodyPr/>
          <a:lstStyle/>
          <a:p>
            <a:r>
              <a:rPr>
                <a:sym typeface="+mn-ea"/>
              </a:rPr>
              <a:t>路由的封装抽离</a:t>
            </a:r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0560" y="1410088"/>
            <a:ext cx="10719120" cy="87099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问题：</a:t>
            </a:r>
            <a:r>
              <a:rPr kumimoji="1"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所有的路由配置都堆在</a:t>
            </a:r>
            <a:r>
              <a:rPr kumimoji="1"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main.js</a:t>
            </a:r>
            <a:r>
              <a:rPr kumimoji="1"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中合适么？</a:t>
            </a:r>
            <a:r>
              <a:rPr kumimoji="1"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目标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：将路由模块抽离出来。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好处：</a:t>
            </a:r>
            <a:r>
              <a:rPr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拆分模块，利于维护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F118A3-CF8A-FBCE-F6FA-060CF29C8CE1}"/>
              </a:ext>
            </a:extLst>
          </p:cNvPr>
          <p:cNvSpPr txBox="1"/>
          <p:nvPr/>
        </p:nvSpPr>
        <p:spPr>
          <a:xfrm>
            <a:off x="7127152" y="2329753"/>
            <a:ext cx="4504409" cy="1615202"/>
          </a:xfrm>
          <a:prstGeom prst="roundRect">
            <a:avLst>
              <a:gd name="adj" fmla="val 5746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'./router/index.js'</a:t>
            </a:r>
          </a:p>
          <a:p>
            <a:endParaRPr lang="en-US" altLang="zh-CN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Vue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endParaRPr lang="en-US" altLang="zh-CN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altLang="zh-CN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$mount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'#app'</a:t>
            </a:r>
            <a:r>
              <a:rPr lang="en-US" altLang="zh-CN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31" y="2329753"/>
            <a:ext cx="3360500" cy="2017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88327D0-CB77-86A9-C0BC-09A33D1615EC}"/>
              </a:ext>
            </a:extLst>
          </p:cNvPr>
          <p:cNvCxnSpPr>
            <a:cxnSpLocks/>
          </p:cNvCxnSpPr>
          <p:nvPr/>
        </p:nvCxnSpPr>
        <p:spPr>
          <a:xfrm flipV="1">
            <a:off x="1907457" y="3338309"/>
            <a:ext cx="1278194" cy="624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09DAC22F-3BB6-68A7-D79E-474AE8743B40}"/>
              </a:ext>
            </a:extLst>
          </p:cNvPr>
          <p:cNvSpPr txBox="1">
            <a:spLocks/>
          </p:cNvSpPr>
          <p:nvPr/>
        </p:nvSpPr>
        <p:spPr>
          <a:xfrm>
            <a:off x="6971072" y="5094106"/>
            <a:ext cx="5112774" cy="870995"/>
          </a:xfrm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绝对路径：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指代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目录，可以用于快速引入组件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37396" y="1252138"/>
            <a:ext cx="6411248" cy="4511040"/>
          </a:xfrm>
        </p:spPr>
        <p:txBody>
          <a:bodyPr/>
          <a:lstStyle/>
          <a:p>
            <a:pPr marL="0" indent="0">
              <a:buNone/>
            </a:pPr>
            <a:r>
              <a:rPr>
                <a:sym typeface="+mn-ea"/>
              </a:rPr>
              <a:t>路由</a:t>
            </a:r>
            <a:r>
              <a:rPr lang="zh-CN">
                <a:sym typeface="+mn-ea"/>
              </a:rPr>
              <a:t>模块</a:t>
            </a:r>
            <a:r>
              <a:rPr>
                <a:sym typeface="+mn-ea"/>
              </a:rPr>
              <a:t>的封装抽离</a:t>
            </a:r>
            <a:r>
              <a:rPr lang="zh-CN">
                <a:sym typeface="+mn-ea"/>
              </a:rPr>
              <a:t>的好处是什么？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dirty="0">
                <a:solidFill>
                  <a:srgbClr val="C00000"/>
                </a:solidFill>
                <a:sym typeface="+mn-ea"/>
              </a:rPr>
              <a:t>拆分模块</a:t>
            </a:r>
            <a:r>
              <a:rPr>
                <a:solidFill>
                  <a:srgbClr val="C00000"/>
                </a:solidFill>
                <a:sym typeface="+mn-ea"/>
              </a:rPr>
              <a:t>，利于维护</a:t>
            </a:r>
            <a:endParaRPr lang="en-US">
              <a:solidFill>
                <a:srgbClr val="C00000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以后如何快速引入组件？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	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基于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@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指代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src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目录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，从 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src 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目录出发找组件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AutoNum type="arabicPeriod" startAt="3"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96390" y="1052247"/>
            <a:ext cx="6299104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自定义指令的作用</a:t>
            </a:r>
            <a:r>
              <a:rPr lang="en-US" altLang="zh-CN"/>
              <a:t>?</a:t>
            </a:r>
          </a:p>
          <a:p>
            <a:pPr marL="0" indent="0">
              <a:buNone/>
            </a:pPr>
            <a:r>
              <a:rPr lang="zh-CN" altLang="en-US"/>
              <a:t>           </a:t>
            </a:r>
            <a:r>
              <a:rPr lang="zh-CN" altLang="en-US">
                <a:solidFill>
                  <a:srgbClr val="C00000"/>
                </a:solidFill>
              </a:rPr>
              <a:t>封装一些 </a:t>
            </a:r>
            <a:r>
              <a:rPr lang="en-US" altLang="zh-CN" err="1">
                <a:solidFill>
                  <a:srgbClr val="C00000"/>
                </a:solidFill>
              </a:rPr>
              <a:t>dom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操作</a:t>
            </a:r>
            <a:r>
              <a:rPr lang="zh-CN" altLang="en-US"/>
              <a:t>，扩展额外功能，例如获取焦点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自定义指令的使用步骤</a:t>
            </a:r>
            <a:r>
              <a:rPr lang="en-US" altLang="zh-CN"/>
              <a:t>?</a:t>
            </a:r>
          </a:p>
          <a:p>
            <a:pPr marL="0" indent="0">
              <a:buNone/>
            </a:pPr>
            <a:r>
              <a:rPr lang="en-US" altLang="zh-CN"/>
              <a:t>           1. </a:t>
            </a:r>
            <a:r>
              <a:rPr lang="zh-CN" altLang="en-US"/>
              <a:t>注册 </a:t>
            </a:r>
            <a:r>
              <a:rPr lang="en-US" altLang="zh-CN"/>
              <a:t>(</a:t>
            </a:r>
            <a:r>
              <a:rPr lang="zh-CN" altLang="en-US"/>
              <a:t>全局注册 或 局部注册</a:t>
            </a:r>
            <a:r>
              <a:rPr lang="en-US" altLang="zh-CN"/>
              <a:t>)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在 </a:t>
            </a:r>
            <a:r>
              <a:rPr lang="en-US" altLang="zh-CN">
                <a:solidFill>
                  <a:srgbClr val="C00000"/>
                </a:solidFill>
              </a:rPr>
              <a:t>inserted</a:t>
            </a:r>
            <a:r>
              <a:rPr lang="en-US" altLang="zh-CN"/>
              <a:t> </a:t>
            </a:r>
            <a:r>
              <a:rPr lang="zh-CN" altLang="en-US"/>
              <a:t>钩子函数中，配置指令</a:t>
            </a:r>
            <a:r>
              <a:rPr lang="en-US" altLang="zh-CN" err="1"/>
              <a:t>dom</a:t>
            </a:r>
            <a:r>
              <a:rPr lang="zh-CN" altLang="en-US"/>
              <a:t>逻辑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2. </a:t>
            </a:r>
            <a:r>
              <a:rPr lang="zh-CN" altLang="en-US"/>
              <a:t>标签上 </a:t>
            </a:r>
            <a:r>
              <a:rPr lang="en-US" altLang="zh-CN">
                <a:solidFill>
                  <a:srgbClr val="C00000"/>
                </a:solidFill>
              </a:rPr>
              <a:t>v-</a:t>
            </a:r>
            <a:r>
              <a:rPr lang="zh-CN" altLang="en-US">
                <a:solidFill>
                  <a:srgbClr val="C00000"/>
                </a:solidFill>
              </a:rPr>
              <a:t>指令名 </a:t>
            </a:r>
            <a:r>
              <a:rPr lang="zh-CN" altLang="en-US"/>
              <a:t>使用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62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25816" y="1330053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需求：实现一个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color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指令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-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传入不同的颜色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,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给标签设置文字颜色</a:t>
            </a: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语法：在绑定指令时，可以通过“等号”的形式为指令 绑定 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具体的参数值</a:t>
            </a:r>
          </a:p>
          <a:p>
            <a:pPr marL="276225" indent="-276225"/>
            <a:endParaRPr kumimoji="1" lang="zh-CN" altLang="en-US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zh-CN" altLang="en-US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通过</a:t>
            </a:r>
            <a:r>
              <a:rPr kumimoji="1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kumimoji="1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binding.value</a:t>
            </a:r>
            <a:r>
              <a:rPr kumimoji="1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 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可以拿到指令值，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指令值修改会 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触发 </a:t>
            </a:r>
            <a:r>
              <a:rPr kumimoji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 </a:t>
            </a:r>
            <a:r>
              <a:rPr kumimoji="1"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函数</a:t>
            </a:r>
            <a:r>
              <a:rPr kumimoji="1" lang="zh-CN" altLang="en-US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76225" indent="-276225"/>
            <a:endParaRPr kumimoji="1" lang="zh-CN" altLang="en-US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89620" y="866229"/>
            <a:ext cx="10720800" cy="517190"/>
          </a:xfrm>
        </p:spPr>
        <p:txBody>
          <a:bodyPr/>
          <a:lstStyle/>
          <a:p>
            <a:r>
              <a:rPr>
                <a:sym typeface="+mn-ea"/>
              </a:rPr>
              <a:t>自定义指令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指令的值</a:t>
            </a:r>
            <a:endParaRPr kumimoji="1"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EF0C53-F02D-CB18-511B-0C91E500CEE9}"/>
              </a:ext>
            </a:extLst>
          </p:cNvPr>
          <p:cNvSpPr txBox="1"/>
          <p:nvPr/>
        </p:nvSpPr>
        <p:spPr>
          <a:xfrm>
            <a:off x="1148858" y="2250345"/>
            <a:ext cx="5566574" cy="387191"/>
          </a:xfrm>
          <a:prstGeom prst="roundRect">
            <a:avLst>
              <a:gd name="adj" fmla="val 8101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9CDCFE"/>
                </a:solidFill>
                <a:latin typeface="Consolas" panose="020B0609020204030204" pitchFamily="49" charset="0"/>
              </a:rPr>
              <a:t>v-color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="</a:t>
            </a:r>
            <a:r>
              <a:rPr lang="en-US" altLang="zh-CN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"</a:t>
            </a:r>
            <a:r>
              <a:rPr lang="en-US" altLang="zh-CN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>
                <a:solidFill>
                  <a:srgbClr val="D4D4D4"/>
                </a:solidFill>
                <a:latin typeface="Consolas" panose="020B0609020204030204" pitchFamily="49" charset="0"/>
              </a:rPr>
              <a:t>我是内容</a:t>
            </a:r>
            <a:r>
              <a:rPr lang="en-US" altLang="zh-CN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CN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CN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C8AD8B-3126-4316-DAD3-38B02B51E809}"/>
              </a:ext>
            </a:extLst>
          </p:cNvPr>
          <p:cNvSpPr txBox="1"/>
          <p:nvPr/>
        </p:nvSpPr>
        <p:spPr>
          <a:xfrm>
            <a:off x="1148858" y="3504462"/>
            <a:ext cx="5566574" cy="3000732"/>
          </a:xfrm>
          <a:prstGeom prst="roundRect">
            <a:avLst>
              <a:gd name="adj" fmla="val 2203"/>
            </a:avLst>
          </a:prstGeom>
          <a:solidFill>
            <a:srgbClr val="25252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9CDCFE"/>
                </a:solidFill>
                <a:latin typeface="Consolas" panose="020B0609020204030204" pitchFamily="49" charset="0"/>
              </a:rPr>
              <a:t>directives: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zh-CN">
                <a:solidFill>
                  <a:srgbClr val="9CDCFE"/>
                </a:solidFill>
                <a:latin typeface="Consolas" panose="020B0609020204030204" pitchFamily="49" charset="0"/>
              </a:rPr>
              <a:t>color: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>
                <a:solidFill>
                  <a:srgbClr val="DCDCAA"/>
                </a:solidFill>
                <a:latin typeface="Consolas" panose="020B0609020204030204" pitchFamily="49" charset="0"/>
              </a:rPr>
              <a:t>inserted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el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>
                <a:solidFill>
                  <a:srgbClr val="9CDCFE"/>
                </a:solidFill>
                <a:latin typeface="Consolas" panose="020B0609020204030204" pitchFamily="49" charset="0"/>
              </a:rPr>
              <a:t>binding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el</a:t>
            </a:r>
            <a:r>
              <a:rPr lang="en-US" altLang="zh-CN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zh-CN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binding</a:t>
            </a:r>
            <a:r>
              <a:rPr lang="en-US" altLang="zh-CN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endParaRPr lang="en-US" altLang="zh-CN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    },</a:t>
            </a: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el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>
                <a:solidFill>
                  <a:srgbClr val="9CDCFE"/>
                </a:solidFill>
                <a:latin typeface="Consolas" panose="020B0609020204030204" pitchFamily="49" charset="0"/>
              </a:rPr>
              <a:t>binding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el</a:t>
            </a:r>
            <a:r>
              <a:rPr lang="en-US" altLang="zh-CN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zh-CN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binding</a:t>
            </a:r>
            <a:r>
              <a:rPr lang="en-US" altLang="zh-CN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endParaRPr lang="en-US" altLang="zh-CN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9C5D311-8763-2029-C2F4-071198DD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942" y="2069001"/>
            <a:ext cx="1809229" cy="749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C9AA64-74C6-16A2-E268-BF4990835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942" y="3429000"/>
            <a:ext cx="1982963" cy="875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191823" y="934260"/>
            <a:ext cx="7557726" cy="4511040"/>
          </a:xfrm>
        </p:spPr>
        <p:txBody>
          <a:bodyPr/>
          <a:lstStyle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通过指令的值相关语法，可以应对更复杂指令封装场景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指令值的语法：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 </a:t>
            </a: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v-</a:t>
            </a:r>
            <a:r>
              <a:rPr lang="zh-CN" altLang="en-US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指令名 </a:t>
            </a: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"</a:t>
            </a:r>
            <a:r>
              <a:rPr lang="zh-CN" altLang="en-US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指令值</a:t>
            </a: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，通过 等号 可以绑定指令的值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 通过 </a:t>
            </a: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binding.value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可以拿到指令的值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 通过 </a:t>
            </a:r>
            <a:r>
              <a:rPr lang="en-US" altLang="zh-CN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 </a:t>
            </a:r>
            <a:r>
              <a:rPr lang="zh-CN" altLang="en-US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钩子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，可以监听指令值的变化，进行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更新操作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8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1D8CFB5-D654-2959-4903-69A4C8DFFB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场景：实际开发过程中，发送</a:t>
            </a:r>
            <a:r>
              <a:rPr lang="zh-CN" altLang="en-US">
                <a:solidFill>
                  <a:srgbClr val="C00000"/>
                </a:solidFill>
              </a:rPr>
              <a:t>请求需要时间</a:t>
            </a:r>
            <a:r>
              <a:rPr lang="zh-CN" altLang="en-US"/>
              <a:t>，在请求的数据未回来时，页面会处于</a:t>
            </a:r>
            <a:r>
              <a:rPr lang="zh-CN" altLang="en-US">
                <a:solidFill>
                  <a:srgbClr val="C00000"/>
                </a:solidFill>
              </a:rPr>
              <a:t>空白状态  </a:t>
            </a:r>
            <a:r>
              <a:rPr lang="en-US" altLang="zh-CN"/>
              <a:t>=&gt;  </a:t>
            </a:r>
            <a:r>
              <a:rPr lang="zh-CN" altLang="en-US">
                <a:solidFill>
                  <a:srgbClr val="C00000"/>
                </a:solidFill>
              </a:rPr>
              <a:t>用户体验不好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8171F7F-A778-E745-DDD8-70A5EF84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自定义指令 </a:t>
            </a:r>
            <a:r>
              <a:rPr lang="en-US" altLang="zh-CN"/>
              <a:t>- v-loading </a:t>
            </a:r>
            <a:r>
              <a:rPr lang="zh-CN" altLang="en-US"/>
              <a:t>指令封装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3E7BBA-A4B6-566F-632A-C2364ED4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1" y="2579957"/>
            <a:ext cx="4554549" cy="2857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91FA55-9AE6-C41E-F842-94E29119C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4" y="2579957"/>
            <a:ext cx="4751496" cy="37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1D8CFB5-D654-2959-4903-69A4C8DFFB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场景：实际开发过程中，发送</a:t>
            </a:r>
            <a:r>
              <a:rPr lang="zh-CN" altLang="en-US">
                <a:solidFill>
                  <a:srgbClr val="C00000"/>
                </a:solidFill>
              </a:rPr>
              <a:t>请求需要时间</a:t>
            </a:r>
            <a:r>
              <a:rPr lang="zh-CN" altLang="en-US"/>
              <a:t>，在请求的数据未回来时，页面会处于</a:t>
            </a:r>
            <a:r>
              <a:rPr lang="zh-CN" altLang="en-US">
                <a:solidFill>
                  <a:srgbClr val="C00000"/>
                </a:solidFill>
              </a:rPr>
              <a:t>空白状态  </a:t>
            </a:r>
            <a:r>
              <a:rPr lang="en-US" altLang="zh-CN"/>
              <a:t>=&gt;  </a:t>
            </a:r>
            <a:r>
              <a:rPr lang="zh-CN" altLang="en-US">
                <a:solidFill>
                  <a:srgbClr val="C00000"/>
                </a:solidFill>
              </a:rPr>
              <a:t>用户体验不好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/>
              <a:t>需求：封装一个 </a:t>
            </a:r>
            <a:r>
              <a:rPr lang="en-US" altLang="zh-CN"/>
              <a:t>v-loading </a:t>
            </a:r>
            <a:r>
              <a:rPr lang="zh-CN" altLang="en-US"/>
              <a:t>指令，实现加载中的效果</a:t>
            </a:r>
            <a:endParaRPr lang="en-US" altLang="zh-CN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A8171F7F-A778-E745-DDD8-70A5EF84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自定义指令 </a:t>
            </a:r>
            <a:r>
              <a:rPr lang="en-US" altLang="zh-CN"/>
              <a:t>- v-loading </a:t>
            </a:r>
            <a:r>
              <a:rPr lang="zh-CN" altLang="en-US"/>
              <a:t>指令封装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3E7BBA-A4B6-566F-632A-C2364ED4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1" y="2579957"/>
            <a:ext cx="4554549" cy="2857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91FA55-9AE6-C41E-F842-94E29119C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4" y="2579957"/>
            <a:ext cx="4751496" cy="3784781"/>
          </a:xfrm>
          <a:prstGeom prst="rect">
            <a:avLst/>
          </a:prstGeom>
        </p:spPr>
      </p:pic>
      <p:pic>
        <p:nvPicPr>
          <p:cNvPr id="2" name="图片 1" descr="图标, 气泡图&#10;&#10;描述已自动生成">
            <a:extLst>
              <a:ext uri="{FF2B5EF4-FFF2-40B4-BE49-F238E27FC236}">
                <a16:creationId xmlns:a16="http://schemas.microsoft.com/office/drawing/2014/main" id="{B80BC823-EDF0-F795-C8C1-65278E4B0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07" y="2698481"/>
            <a:ext cx="3159723" cy="23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85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FhM2E0ZDdmMjQ0NTQ2OGM3NzFlNDFmYjExZTdhMDMifQ=="/>
  <p:tag name="KSO_WPP_MARK_KEY" val="788c26ce-b3ea-4966-b6cf-f3786906a66c"/>
</p:tagLst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34619</TotalTime>
  <Words>3445</Words>
  <Application>Microsoft Office PowerPoint</Application>
  <PresentationFormat>宽屏</PresentationFormat>
  <Paragraphs>519</Paragraphs>
  <Slides>49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Alibaba PuHuiTi B</vt:lpstr>
      <vt:lpstr>Alibaba PuHuiTi R</vt:lpstr>
      <vt:lpstr>阿里巴巴普惠体</vt:lpstr>
      <vt:lpstr>阿里巴巴普惠体 Medium</vt:lpstr>
      <vt:lpstr>等线</vt:lpstr>
      <vt:lpstr>黑体</vt:lpstr>
      <vt:lpstr>华文楷体</vt:lpstr>
      <vt:lpstr>Arial</vt:lpstr>
      <vt:lpstr>Calibri</vt:lpstr>
      <vt:lpstr>Consolas</vt:lpstr>
      <vt:lpstr>Segoe UI</vt:lpstr>
      <vt:lpstr>Verdana</vt:lpstr>
      <vt:lpstr>Wingdings</vt:lpstr>
      <vt:lpstr>封面</vt:lpstr>
      <vt:lpstr>正文设计方案</vt:lpstr>
      <vt:lpstr>5_结束页设计方案</vt:lpstr>
      <vt:lpstr>Vue 核心技术与实战</vt:lpstr>
      <vt:lpstr>PowerPoint 演示文稿</vt:lpstr>
      <vt:lpstr>PowerPoint 演示文稿</vt:lpstr>
      <vt:lpstr>自定义指令</vt:lpstr>
      <vt:lpstr>PowerPoint 演示文稿</vt:lpstr>
      <vt:lpstr>自定义指令 - 指令的值</vt:lpstr>
      <vt:lpstr>PowerPoint 演示文稿</vt:lpstr>
      <vt:lpstr>自定义指令 - v-loading 指令封装</vt:lpstr>
      <vt:lpstr>自定义指令 - v-loading 指令封装</vt:lpstr>
      <vt:lpstr>自定义指令 - v-loading 指令封装</vt:lpstr>
      <vt:lpstr>PowerPoint 演示文稿</vt:lpstr>
      <vt:lpstr>PowerPoint 演示文稿</vt:lpstr>
      <vt:lpstr>插槽 - 默认插槽</vt:lpstr>
      <vt:lpstr>插槽 - 默认插槽</vt:lpstr>
      <vt:lpstr>PowerPoint 演示文稿</vt:lpstr>
      <vt:lpstr>插槽 - 后备内容（默认值）</vt:lpstr>
      <vt:lpstr>插槽 - 后备内容（默认值）</vt:lpstr>
      <vt:lpstr>PowerPoint 演示文稿</vt:lpstr>
      <vt:lpstr>插槽 - 具名插槽</vt:lpstr>
      <vt:lpstr>插槽 - 具名插槽</vt:lpstr>
      <vt:lpstr>插槽 - 具名插槽</vt:lpstr>
      <vt:lpstr>PowerPoint 演示文稿</vt:lpstr>
      <vt:lpstr>插槽 - 作用域插槽</vt:lpstr>
      <vt:lpstr>PowerPoint 演示文稿</vt:lpstr>
      <vt:lpstr>PowerPoint 演示文稿</vt:lpstr>
      <vt:lpstr>PowerPoint 演示文稿</vt:lpstr>
      <vt:lpstr>综合案例 - 商品列表</vt:lpstr>
      <vt:lpstr>PowerPoint 演示文稿</vt:lpstr>
      <vt:lpstr>PowerPoint 演示文稿</vt:lpstr>
      <vt:lpstr>单页应用程序: SPA - Single Page Application</vt:lpstr>
      <vt:lpstr>单页应用程序: SPA - Single Page Application</vt:lpstr>
      <vt:lpstr>PowerPoint 演示文稿</vt:lpstr>
      <vt:lpstr>PowerPoint 演示文稿</vt:lpstr>
      <vt:lpstr>路由的介绍</vt:lpstr>
      <vt:lpstr>路由的介绍</vt:lpstr>
      <vt:lpstr>PowerPoint 演示文稿</vt:lpstr>
      <vt:lpstr>VueRouter 的 介绍</vt:lpstr>
      <vt:lpstr>VueRouter 的 使用 (5 + 2)</vt:lpstr>
      <vt:lpstr>VueRouter 的 使用 (5 + 2)</vt:lpstr>
      <vt:lpstr>PowerPoint 演示文稿</vt:lpstr>
      <vt:lpstr>组件存放目录问题</vt:lpstr>
      <vt:lpstr>组件存放目录问题 (组件分类)</vt:lpstr>
      <vt:lpstr>组件存放目录问题 (组件分类)</vt:lpstr>
      <vt:lpstr>组件存放目录问题 (组件分类)</vt:lpstr>
      <vt:lpstr>组件存放目录问题 (组件分类)</vt:lpstr>
      <vt:lpstr>PowerPoint 演示文稿</vt:lpstr>
      <vt:lpstr>路由的封装抽离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天成</cp:lastModifiedBy>
  <cp:revision>15289</cp:revision>
  <dcterms:created xsi:type="dcterms:W3CDTF">2020-03-31T03:23:00Z</dcterms:created>
  <dcterms:modified xsi:type="dcterms:W3CDTF">2023-05-02T12:41:27Z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A5254F410FE7404BBBCF9DA774842C4A</vt:lpwstr>
  </property>
  <property fmtid="{D5CDD505-2E9C-101B-9397-08002B2CF9AE}" pid="3" name="KSOProductBuildVer">
    <vt:lpwstr>2052-11.1.0.12598</vt:lpwstr>
  </property>
</Properties>
</file>